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1" r:id="rId1"/>
  </p:sldMasterIdLst>
  <p:notesMasterIdLst>
    <p:notesMasterId r:id="rId127"/>
  </p:notesMasterIdLst>
  <p:sldIdLst>
    <p:sldId id="256" r:id="rId2"/>
    <p:sldId id="425" r:id="rId3"/>
    <p:sldId id="257" r:id="rId4"/>
    <p:sldId id="258" r:id="rId5"/>
    <p:sldId id="259" r:id="rId6"/>
    <p:sldId id="299" r:id="rId7"/>
    <p:sldId id="303" r:id="rId8"/>
    <p:sldId id="300" r:id="rId9"/>
    <p:sldId id="340" r:id="rId10"/>
    <p:sldId id="341" r:id="rId11"/>
    <p:sldId id="342" r:id="rId12"/>
    <p:sldId id="343" r:id="rId13"/>
    <p:sldId id="301" r:id="rId14"/>
    <p:sldId id="366" r:id="rId15"/>
    <p:sldId id="319" r:id="rId16"/>
    <p:sldId id="405" r:id="rId17"/>
    <p:sldId id="302" r:id="rId18"/>
    <p:sldId id="305" r:id="rId19"/>
    <p:sldId id="306" r:id="rId20"/>
    <p:sldId id="361" r:id="rId21"/>
    <p:sldId id="310" r:id="rId22"/>
    <p:sldId id="308" r:id="rId23"/>
    <p:sldId id="371" r:id="rId24"/>
    <p:sldId id="372" r:id="rId25"/>
    <p:sldId id="304" r:id="rId26"/>
    <p:sldId id="311" r:id="rId27"/>
    <p:sldId id="344" r:id="rId28"/>
    <p:sldId id="312" r:id="rId29"/>
    <p:sldId id="401" r:id="rId30"/>
    <p:sldId id="320" r:id="rId31"/>
    <p:sldId id="313" r:id="rId32"/>
    <p:sldId id="314" r:id="rId33"/>
    <p:sldId id="315" r:id="rId34"/>
    <p:sldId id="316" r:id="rId35"/>
    <p:sldId id="402" r:id="rId36"/>
    <p:sldId id="424" r:id="rId37"/>
    <p:sldId id="346" r:id="rId38"/>
    <p:sldId id="331" r:id="rId39"/>
    <p:sldId id="378" r:id="rId40"/>
    <p:sldId id="379" r:id="rId41"/>
    <p:sldId id="409" r:id="rId42"/>
    <p:sldId id="376" r:id="rId43"/>
    <p:sldId id="322" r:id="rId44"/>
    <p:sldId id="326" r:id="rId45"/>
    <p:sldId id="380" r:id="rId46"/>
    <p:sldId id="329" r:id="rId47"/>
    <p:sldId id="375" r:id="rId48"/>
    <p:sldId id="323" r:id="rId49"/>
    <p:sldId id="330" r:id="rId50"/>
    <p:sldId id="286" r:id="rId51"/>
    <p:sldId id="415" r:id="rId52"/>
    <p:sldId id="382" r:id="rId53"/>
    <p:sldId id="391" r:id="rId54"/>
    <p:sldId id="398" r:id="rId55"/>
    <p:sldId id="383" r:id="rId56"/>
    <p:sldId id="333" r:id="rId57"/>
    <p:sldId id="386" r:id="rId58"/>
    <p:sldId id="384" r:id="rId59"/>
    <p:sldId id="397" r:id="rId60"/>
    <p:sldId id="426" r:id="rId61"/>
    <p:sldId id="412" r:id="rId62"/>
    <p:sldId id="385" r:id="rId63"/>
    <p:sldId id="395" r:id="rId64"/>
    <p:sldId id="411" r:id="rId65"/>
    <p:sldId id="413" r:id="rId66"/>
    <p:sldId id="393" r:id="rId67"/>
    <p:sldId id="414" r:id="rId68"/>
    <p:sldId id="396" r:id="rId69"/>
    <p:sldId id="406" r:id="rId70"/>
    <p:sldId id="418" r:id="rId71"/>
    <p:sldId id="419" r:id="rId72"/>
    <p:sldId id="420" r:id="rId73"/>
    <p:sldId id="421" r:id="rId74"/>
    <p:sldId id="324" r:id="rId75"/>
    <p:sldId id="416" r:id="rId76"/>
    <p:sldId id="388" r:id="rId77"/>
    <p:sldId id="325" r:id="rId78"/>
    <p:sldId id="327" r:id="rId79"/>
    <p:sldId id="381" r:id="rId80"/>
    <p:sldId id="345" r:id="rId81"/>
    <p:sldId id="374" r:id="rId82"/>
    <p:sldId id="387" r:id="rId83"/>
    <p:sldId id="334" r:id="rId84"/>
    <p:sldId id="335" r:id="rId85"/>
    <p:sldId id="336" r:id="rId86"/>
    <p:sldId id="260" r:id="rId87"/>
    <p:sldId id="337" r:id="rId88"/>
    <p:sldId id="264" r:id="rId89"/>
    <p:sldId id="296" r:id="rId90"/>
    <p:sldId id="407" r:id="rId91"/>
    <p:sldId id="348" r:id="rId92"/>
    <p:sldId id="351" r:id="rId93"/>
    <p:sldId id="377" r:id="rId94"/>
    <p:sldId id="422" r:id="rId95"/>
    <p:sldId id="410" r:id="rId96"/>
    <p:sldId id="349" r:id="rId97"/>
    <p:sldId id="350" r:id="rId98"/>
    <p:sldId id="408" r:id="rId99"/>
    <p:sldId id="352" r:id="rId100"/>
    <p:sldId id="353" r:id="rId101"/>
    <p:sldId id="394" r:id="rId102"/>
    <p:sldId id="399" r:id="rId103"/>
    <p:sldId id="423" r:id="rId104"/>
    <p:sldId id="400" r:id="rId105"/>
    <p:sldId id="403" r:id="rId106"/>
    <p:sldId id="404" r:id="rId107"/>
    <p:sldId id="365" r:id="rId108"/>
    <p:sldId id="356" r:id="rId109"/>
    <p:sldId id="363" r:id="rId110"/>
    <p:sldId id="358" r:id="rId111"/>
    <p:sldId id="390" r:id="rId112"/>
    <p:sldId id="362" r:id="rId113"/>
    <p:sldId id="389" r:id="rId114"/>
    <p:sldId id="364" r:id="rId115"/>
    <p:sldId id="359" r:id="rId116"/>
    <p:sldId id="266" r:id="rId117"/>
    <p:sldId id="367" r:id="rId118"/>
    <p:sldId id="368" r:id="rId119"/>
    <p:sldId id="369" r:id="rId120"/>
    <p:sldId id="370" r:id="rId121"/>
    <p:sldId id="280" r:id="rId122"/>
    <p:sldId id="281" r:id="rId123"/>
    <p:sldId id="282" r:id="rId124"/>
    <p:sldId id="283" r:id="rId125"/>
    <p:sldId id="318" r:id="rId12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1D1D"/>
    <a:srgbClr val="AF215E"/>
    <a:srgbClr val="FFFF00"/>
    <a:srgbClr val="FF0000"/>
    <a:srgbClr val="00091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724" autoAdjust="0"/>
    <p:restoredTop sz="94660"/>
  </p:normalViewPr>
  <p:slideViewPr>
    <p:cSldViewPr>
      <p:cViewPr varScale="1">
        <p:scale>
          <a:sx n="68" d="100"/>
          <a:sy n="68" d="100"/>
        </p:scale>
        <p:origin x="-151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42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42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42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BE0D32D3-4FD5-4054-8F07-744A01F3F9F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E073B80F-7F98-4432-B59A-121BACD4ADC6}" type="slidenum">
              <a:rPr lang="en-US"/>
              <a:pPr/>
              <a:t>8</a:t>
            </a:fld>
            <a:endParaRPr lang="en-US"/>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r>
              <a:rPr lang="en-US" smtClean="0"/>
              <a:t>                           Ref: Dutta – Page 94</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4F0C030-E975-47BF-B6ED-463EC42FF55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fld id="{3D546554-4FBD-4DE1-8569-0AB29F2410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fld id="{18F51DEB-2EF2-4E96-9885-F9DE1ABCBA5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949B12-06AF-4D1F-B804-32C67420A9C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381000"/>
            <a:ext cx="80772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90FD211-6DD0-447F-B59D-421AB81E30B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fld id="{71F97D5C-7136-4699-95A8-3AF964CB4643}"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fld id="{5A062FC2-472C-425E-BAE7-E24781AEBBB9}"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fld id="{31C7C2EC-1D4E-404F-92D9-10957EAF1B0D}"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endParaRPr lang="en-US"/>
          </a:p>
        </p:txBody>
      </p:sp>
      <p:sp>
        <p:nvSpPr>
          <p:cNvPr id="8" name="Footer Placeholder 7"/>
          <p:cNvSpPr>
            <a:spLocks noGrp="1"/>
          </p:cNvSpPr>
          <p:nvPr>
            <p:ph type="ftr" sz="quarter" idx="11"/>
          </p:nvPr>
        </p:nvSpPr>
        <p:spPr/>
        <p:txBody>
          <a:bodyPr/>
          <a:lstStyle>
            <a:extLst/>
          </a:lstStyle>
          <a:p>
            <a:pPr>
              <a:defRPr/>
            </a:pPr>
            <a:endParaRPr lang="en-US"/>
          </a:p>
        </p:txBody>
      </p:sp>
      <p:sp>
        <p:nvSpPr>
          <p:cNvPr id="9" name="Slide Number Placeholder 8"/>
          <p:cNvSpPr>
            <a:spLocks noGrp="1"/>
          </p:cNvSpPr>
          <p:nvPr>
            <p:ph type="sldNum" sz="quarter" idx="12"/>
          </p:nvPr>
        </p:nvSpPr>
        <p:spPr/>
        <p:txBody>
          <a:bodyPr/>
          <a:lstStyle>
            <a:extLst/>
          </a:lstStyle>
          <a:p>
            <a:fld id="{92A8C362-AB61-4413-A4EC-34DF589DCCE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endParaRPr lang="en-US"/>
          </a:p>
        </p:txBody>
      </p:sp>
      <p:sp>
        <p:nvSpPr>
          <p:cNvPr id="4" name="Footer Placeholder 3"/>
          <p:cNvSpPr>
            <a:spLocks noGrp="1"/>
          </p:cNvSpPr>
          <p:nvPr>
            <p:ph type="ftr" sz="quarter" idx="11"/>
          </p:nvPr>
        </p:nvSpPr>
        <p:spPr/>
        <p:txBody>
          <a:bodyPr/>
          <a:lstStyle>
            <a:extLst/>
          </a:lstStyle>
          <a:p>
            <a:pPr>
              <a:defRPr/>
            </a:pPr>
            <a:endParaRPr lang="en-US"/>
          </a:p>
        </p:txBody>
      </p:sp>
      <p:sp>
        <p:nvSpPr>
          <p:cNvPr id="5" name="Slide Number Placeholder 4"/>
          <p:cNvSpPr>
            <a:spLocks noGrp="1"/>
          </p:cNvSpPr>
          <p:nvPr>
            <p:ph type="sldNum" sz="quarter" idx="12"/>
          </p:nvPr>
        </p:nvSpPr>
        <p:spPr/>
        <p:txBody>
          <a:bodyPr/>
          <a:lstStyle>
            <a:extLst/>
          </a:lstStyle>
          <a:p>
            <a:fld id="{3E36136C-7F45-411E-BFB3-A234357C8AB0}"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endParaRPr lang="en-US"/>
          </a:p>
        </p:txBody>
      </p:sp>
      <p:sp>
        <p:nvSpPr>
          <p:cNvPr id="3" name="Footer Placeholder 2"/>
          <p:cNvSpPr>
            <a:spLocks noGrp="1"/>
          </p:cNvSpPr>
          <p:nvPr>
            <p:ph type="ftr" sz="quarter" idx="11"/>
          </p:nvPr>
        </p:nvSpPr>
        <p:spPr/>
        <p:txBody>
          <a:bodyPr/>
          <a:lstStyle>
            <a:extLst/>
          </a:lstStyle>
          <a:p>
            <a:pPr>
              <a:defRPr/>
            </a:pPr>
            <a:endParaRPr lang="en-US"/>
          </a:p>
        </p:txBody>
      </p:sp>
      <p:sp>
        <p:nvSpPr>
          <p:cNvPr id="4" name="Slide Number Placeholder 3"/>
          <p:cNvSpPr>
            <a:spLocks noGrp="1"/>
          </p:cNvSpPr>
          <p:nvPr>
            <p:ph type="sldNum" sz="quarter" idx="12"/>
          </p:nvPr>
        </p:nvSpPr>
        <p:spPr/>
        <p:txBody>
          <a:bodyPr/>
          <a:lstStyle>
            <a:extLst/>
          </a:lstStyle>
          <a:p>
            <a:fld id="{CF03F606-826C-4F9E-AF9F-227877B9C86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defRPr/>
            </a:pPr>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fld id="{9E9E177B-5263-4AAF-B188-5F2A0BE2DF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1E6CE52-1824-4748-B53B-B8B944DFF982}"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6BF0FB9-5510-4A2E-9EDA-2676B38291D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animatedgif.net/miscellaneous/mmfemale3_e0.gif"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rooksidepress.org/Products/Military_OBGYN/Textbook/GynecologicExam/Pelvic/Position.jpg"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brooksidepress.org/Products/Military_OBGYN/Textbook/GynecologicExam/Pelvic/Position.jp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brooksidepress.org/Products/Military_OBGYN/Textbook/GynecologicExam/Pelvic/Position.jpg" TargetMode="Externa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brooksidepress.org/Products/Military_OBGYN/Textbook/GynecologicExam/Pelvic/Position.jpg" TargetMode="Externa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www.brooksidepress.org/Products/Military_OBGYN/Textbook/GynecologicExam/Pelvic/Inspect.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a1medicalsales.com/Merchant2/merchant.mvc?Screen=PROD&amp;Store_Code=A&amp;Product_Code=58600X&amp;Category_Code=VAGSPEC" TargetMode="Externa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hyperlink" Target="http://www.brooksidepress.org/Products/Military_OBGYN/Textbook/GynecologicExam/Pelvic/Warmspec.jpg"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www.animatedgif.net/bodyparts/hands-1_e0.gif" TargetMode="Externa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hyperlink" Target="http://www.animatedgif.net/bulletsballs/bullani_e0.gi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gfmer.ch/Books/Cervical_cancer_modules/Images/MI4.jpg" TargetMode="Externa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hyperlink" Target="http://www.gfmer.ch/Books/Cervical_cancer_modules/Images/MI3.j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hyperlink" Target="http://www.gfmer.ch/Books/Cervical_cancer_modules/Images/MII5.jpg" TargetMode="External"/><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images.google.com/imgres?imgurl=http://www.fertilite.org/images/ic/cervitisit1.gif&amp;imgrefurl=http://www.fertilite.org/english/diseases.html&amp;h=125&amp;w=136&amp;sz=18&amp;hl=en&amp;start=137&amp;tbnid=VdJMfJFJN6W8YM:&amp;tbnh=79&amp;tbnw=87&amp;prev=/images%3Fq%3Dvaginal%2Bexamination%2B%26start%3D126%26ndsp%3D18%26svnum%3D10%26hl%3Den%26lr%3D%26sa%3DN" TargetMode="Externa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brooksidepress.org/Products/Military_OBGYN/Textbook/GynecologicExam/Pelvic/Position.jpg"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8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8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924175"/>
            <a:ext cx="7772400" cy="1368425"/>
          </a:xfrm>
        </p:spPr>
        <p:txBody>
          <a:bodyPr/>
          <a:lstStyle/>
          <a:p>
            <a:pPr eaLnBrk="1" hangingPunct="1"/>
            <a:r>
              <a:rPr lang="en-US" smtClean="0"/>
              <a:t>PELVIC EXAMINATION</a:t>
            </a:r>
          </a:p>
        </p:txBody>
      </p:sp>
      <p:pic>
        <p:nvPicPr>
          <p:cNvPr id="4099" name="Picture 5" descr="animated gif">
            <a:hlinkClick r:id="rId2"/>
          </p:cNvPr>
          <p:cNvPicPr>
            <a:picLocks noChangeAspect="1" noChangeArrowheads="1" noCrop="1"/>
          </p:cNvPicPr>
          <p:nvPr/>
        </p:nvPicPr>
        <p:blipFill>
          <a:blip r:embed="rId3"/>
          <a:srcRect/>
          <a:stretch>
            <a:fillRect/>
          </a:stretch>
        </p:blipFill>
        <p:spPr bwMode="auto">
          <a:xfrm>
            <a:off x="3924300" y="1341438"/>
            <a:ext cx="720725" cy="1063625"/>
          </a:xfrm>
          <a:prstGeom prst="rect">
            <a:avLst/>
          </a:prstGeom>
          <a:noFill/>
          <a:ln w="9525">
            <a:noFill/>
            <a:miter lim="800000"/>
            <a:headEnd/>
            <a:tailEnd/>
          </a:ln>
        </p:spPr>
      </p:pic>
      <p:sp>
        <p:nvSpPr>
          <p:cNvPr id="4100" name="Text Box 6"/>
          <p:cNvSpPr txBox="1">
            <a:spLocks noChangeArrowheads="1"/>
          </p:cNvSpPr>
          <p:nvPr/>
        </p:nvSpPr>
        <p:spPr bwMode="auto">
          <a:xfrm>
            <a:off x="7092950" y="620713"/>
            <a:ext cx="793750" cy="1555750"/>
          </a:xfrm>
          <a:prstGeom prst="rect">
            <a:avLst/>
          </a:prstGeom>
          <a:noFill/>
          <a:ln w="9525">
            <a:noFill/>
            <a:miter lim="800000"/>
            <a:headEnd/>
            <a:tailEnd/>
          </a:ln>
        </p:spPr>
        <p:txBody>
          <a:bodyPr wrap="none">
            <a:spAutoFit/>
          </a:bodyPr>
          <a:lstStyle/>
          <a:p>
            <a:pPr eaLnBrk="1" hangingPunct="1"/>
            <a:r>
              <a:rPr lang="en-GB" sz="9600">
                <a:solidFill>
                  <a:srgbClr val="FFFF00"/>
                </a:solidFill>
              </a:rPr>
              <a:t>4</a:t>
            </a:r>
          </a:p>
        </p:txBody>
      </p:sp>
      <p:sp>
        <p:nvSpPr>
          <p:cNvPr id="4101" name="TextBox 4"/>
          <p:cNvSpPr txBox="1">
            <a:spLocks noChangeArrowheads="1"/>
          </p:cNvSpPr>
          <p:nvPr/>
        </p:nvSpPr>
        <p:spPr bwMode="auto">
          <a:xfrm>
            <a:off x="1873250" y="5040313"/>
            <a:ext cx="5543550" cy="1200150"/>
          </a:xfrm>
          <a:prstGeom prst="rect">
            <a:avLst/>
          </a:prstGeom>
          <a:noFill/>
          <a:ln w="9525">
            <a:noFill/>
            <a:miter lim="800000"/>
            <a:headEnd/>
            <a:tailEnd/>
          </a:ln>
        </p:spPr>
        <p:txBody>
          <a:bodyPr>
            <a:spAutoFit/>
          </a:bodyPr>
          <a:lstStyle/>
          <a:p>
            <a:pPr eaLnBrk="1" hangingPunct="1"/>
            <a:r>
              <a:rPr lang="en-IN">
                <a:latin typeface="Arial" charset="0"/>
                <a:cs typeface="Arial" charset="0"/>
              </a:rPr>
              <a:t>Dr Shanthi Serene Sylum V MD(Hom)</a:t>
            </a:r>
          </a:p>
          <a:p>
            <a:pPr eaLnBrk="1" hangingPunct="1"/>
            <a:r>
              <a:rPr lang="en-IN">
                <a:latin typeface="Arial" charset="0"/>
                <a:cs typeface="Arial" charset="0"/>
              </a:rPr>
              <a:t>Professor &amp; HOD</a:t>
            </a:r>
          </a:p>
          <a:p>
            <a:pPr eaLnBrk="1" hangingPunct="1"/>
            <a:r>
              <a:rPr lang="en-IN">
                <a:latin typeface="Arial" charset="0"/>
                <a:cs typeface="Arial" charset="0"/>
              </a:rPr>
              <a:t>Dept: Obstetrics &amp; Gynaecology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descr="img004"/>
          <p:cNvPicPr>
            <a:picLocks noGrp="1" noChangeAspect="1" noChangeArrowheads="1"/>
          </p:cNvPicPr>
          <p:nvPr>
            <p:ph idx="1"/>
          </p:nvPr>
        </p:nvPicPr>
        <p:blipFill>
          <a:blip r:embed="rId2"/>
          <a:srcRect/>
          <a:stretch>
            <a:fillRect/>
          </a:stretch>
        </p:blipFill>
        <p:spPr>
          <a:xfrm>
            <a:off x="-1116013" y="-2835275"/>
            <a:ext cx="10945813" cy="10080625"/>
          </a:xfrm>
          <a:noFill/>
        </p:spPr>
      </p:pic>
      <p:sp>
        <p:nvSpPr>
          <p:cNvPr id="14338" name="Rectangle 2"/>
          <p:cNvSpPr>
            <a:spLocks noGrp="1" noChangeArrowheads="1"/>
          </p:cNvSpPr>
          <p:nvPr>
            <p:ph type="title"/>
          </p:nvPr>
        </p:nvSpPr>
        <p:spPr/>
        <p:txBody>
          <a:bodyPr/>
          <a:lstStyle/>
          <a:p>
            <a:pPr eaLnBrk="1" hangingPunct="1"/>
            <a:endParaRPr lang="en-GB" smtClean="0"/>
          </a:p>
        </p:txBody>
      </p:sp>
      <p:pic>
        <p:nvPicPr>
          <p:cNvPr id="14340" name="Picture 5" descr="img004"/>
          <p:cNvPicPr>
            <a:picLocks noChangeAspect="1" noChangeArrowheads="1"/>
          </p:cNvPicPr>
          <p:nvPr/>
        </p:nvPicPr>
        <p:blipFill>
          <a:blip r:embed="rId2"/>
          <a:srcRect/>
          <a:stretch>
            <a:fillRect/>
          </a:stretch>
        </p:blipFill>
        <p:spPr bwMode="auto">
          <a:xfrm>
            <a:off x="-900113" y="-2619375"/>
            <a:ext cx="10945813" cy="10080625"/>
          </a:xfrm>
          <a:prstGeom prst="rect">
            <a:avLst/>
          </a:prstGeom>
          <a:noFill/>
          <a:ln w="9525">
            <a:noFill/>
            <a:miter lim="800000"/>
            <a:headEnd/>
            <a:tailEnd/>
          </a:ln>
        </p:spPr>
      </p:pic>
      <p:pic>
        <p:nvPicPr>
          <p:cNvPr id="14341" name="Picture 6" descr="Position">
            <a:hlinkClick r:id="rId3"/>
          </p:cNvPr>
          <p:cNvPicPr>
            <a:picLocks noChangeAspect="1" noChangeArrowheads="1"/>
          </p:cNvPicPr>
          <p:nvPr/>
        </p:nvPicPr>
        <p:blipFill>
          <a:blip r:embed="rId4"/>
          <a:srcRect/>
          <a:stretch>
            <a:fillRect/>
          </a:stretch>
        </p:blipFill>
        <p:spPr bwMode="auto">
          <a:xfrm>
            <a:off x="4932363" y="3887788"/>
            <a:ext cx="3960812" cy="2970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idx="1"/>
          </p:nvPr>
        </p:nvSpPr>
        <p:spPr/>
        <p:txBody>
          <a:bodyPr/>
          <a:lstStyle/>
          <a:p>
            <a:pPr eaLnBrk="1" hangingPunct="1">
              <a:lnSpc>
                <a:spcPct val="90000"/>
              </a:lnSpc>
              <a:buFontTx/>
              <a:buNone/>
            </a:pPr>
            <a:r>
              <a:rPr lang="en-GB" sz="2400" smtClean="0"/>
              <a:t> Palpate posterior fornix for</a:t>
            </a:r>
          </a:p>
          <a:p>
            <a:pPr eaLnBrk="1" hangingPunct="1">
              <a:lnSpc>
                <a:spcPct val="90000"/>
              </a:lnSpc>
              <a:buFontTx/>
              <a:buNone/>
            </a:pPr>
            <a:r>
              <a:rPr lang="en-GB" sz="2400" smtClean="0"/>
              <a:t>              -  Faecal mass in the recto sigmoid (normal) </a:t>
            </a:r>
          </a:p>
          <a:p>
            <a:pPr eaLnBrk="1" hangingPunct="1">
              <a:lnSpc>
                <a:spcPct val="90000"/>
              </a:lnSpc>
              <a:buFontTx/>
              <a:buNone/>
            </a:pPr>
            <a:r>
              <a:rPr lang="en-GB" sz="2400" smtClean="0"/>
              <a:t>              -  Body of retroverted uterus </a:t>
            </a:r>
          </a:p>
          <a:p>
            <a:pPr eaLnBrk="1" hangingPunct="1">
              <a:lnSpc>
                <a:spcPct val="90000"/>
              </a:lnSpc>
              <a:buFontTx/>
              <a:buNone/>
            </a:pPr>
            <a:r>
              <a:rPr lang="en-GB" sz="2400" smtClean="0"/>
              <a:t>              -  Mass or nodules in pouch of douglas</a:t>
            </a:r>
          </a:p>
          <a:p>
            <a:pPr eaLnBrk="1" hangingPunct="1">
              <a:lnSpc>
                <a:spcPct val="90000"/>
              </a:lnSpc>
              <a:buFontTx/>
              <a:buNone/>
            </a:pPr>
            <a:endParaRPr lang="en-GB" sz="2400" smtClean="0"/>
          </a:p>
          <a:p>
            <a:pPr eaLnBrk="1" hangingPunct="1">
              <a:lnSpc>
                <a:spcPct val="90000"/>
              </a:lnSpc>
              <a:buFontTx/>
              <a:buNone/>
            </a:pPr>
            <a:r>
              <a:rPr lang="en-GB" sz="2400" smtClean="0"/>
              <a:t> In case of adnexal mass assess its :-</a:t>
            </a:r>
          </a:p>
          <a:p>
            <a:pPr eaLnBrk="1" hangingPunct="1">
              <a:lnSpc>
                <a:spcPct val="90000"/>
              </a:lnSpc>
              <a:buFontTx/>
              <a:buNone/>
            </a:pPr>
            <a:r>
              <a:rPr lang="en-GB" sz="2400" smtClean="0"/>
              <a:t>              size</a:t>
            </a:r>
          </a:p>
          <a:p>
            <a:pPr eaLnBrk="1" hangingPunct="1">
              <a:lnSpc>
                <a:spcPct val="90000"/>
              </a:lnSpc>
              <a:buFontTx/>
              <a:buNone/>
            </a:pPr>
            <a:r>
              <a:rPr lang="en-GB" sz="2400" smtClean="0"/>
              <a:t>              consistency</a:t>
            </a:r>
          </a:p>
          <a:p>
            <a:pPr eaLnBrk="1" hangingPunct="1">
              <a:lnSpc>
                <a:spcPct val="90000"/>
              </a:lnSpc>
              <a:buFontTx/>
              <a:buNone/>
            </a:pPr>
            <a:r>
              <a:rPr lang="en-GB" sz="2400" smtClean="0"/>
              <a:t>              pulsatility</a:t>
            </a:r>
          </a:p>
          <a:p>
            <a:pPr eaLnBrk="1" hangingPunct="1">
              <a:lnSpc>
                <a:spcPct val="90000"/>
              </a:lnSpc>
              <a:buFontTx/>
              <a:buNone/>
            </a:pPr>
            <a:r>
              <a:rPr lang="en-GB" sz="2400" smtClean="0"/>
              <a:t>              tenderness</a:t>
            </a:r>
          </a:p>
          <a:p>
            <a:pPr eaLnBrk="1" hangingPunct="1">
              <a:lnSpc>
                <a:spcPct val="90000"/>
              </a:lnSpc>
              <a:buFontTx/>
              <a:buNone/>
            </a:pPr>
            <a:r>
              <a:rPr lang="en-GB" sz="2400" smtClean="0"/>
              <a:t>              mobility</a:t>
            </a:r>
            <a:endParaRPr lang="en-US" sz="2400" smtClean="0"/>
          </a:p>
        </p:txBody>
      </p:sp>
      <p:sp>
        <p:nvSpPr>
          <p:cNvPr id="106498"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2124075" y="2492375"/>
            <a:ext cx="6127750" cy="838200"/>
          </a:xfrm>
        </p:spPr>
        <p:txBody>
          <a:bodyPr/>
          <a:lstStyle/>
          <a:p>
            <a:pPr eaLnBrk="1" hangingPunct="1"/>
            <a:r>
              <a:rPr lang="en-US" sz="4000" b="1" smtClean="0"/>
              <a:t>In case of obstetrics</a:t>
            </a:r>
            <a:r>
              <a:rPr lang="en-US" sz="3200" smtClean="0"/>
              <a:t> -</a:t>
            </a:r>
            <a:br>
              <a:rPr lang="en-US" sz="3200" smtClean="0"/>
            </a:br>
            <a:endParaRPr lang="en-GB" sz="320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sz="half" idx="1"/>
          </p:nvPr>
        </p:nvSpPr>
        <p:spPr>
          <a:xfrm>
            <a:off x="179388" y="1484313"/>
            <a:ext cx="5256212" cy="5373687"/>
          </a:xfrm>
        </p:spPr>
        <p:txBody>
          <a:bodyPr/>
          <a:lstStyle/>
          <a:p>
            <a:pPr eaLnBrk="1" hangingPunct="1"/>
            <a:r>
              <a:rPr lang="en-US" sz="2400" smtClean="0"/>
              <a:t>This is </a:t>
            </a:r>
            <a:r>
              <a:rPr lang="en-US" sz="2400" b="1" smtClean="0">
                <a:solidFill>
                  <a:srgbClr val="E527CA"/>
                </a:solidFill>
              </a:rPr>
              <a:t>softening &amp; compresibility of the lower uterine segment</a:t>
            </a:r>
            <a:r>
              <a:rPr lang="en-US" sz="2400" smtClean="0"/>
              <a:t> just above the cervix. When the uterine is compressed between examining fingers, the wall feels tissue paper thin. The physician will use bimanual maneuver simultaneously (abdominal and vaginal) and will cause the uterus to tilt forward. The Hegar's sign is noted by the 6</a:t>
            </a:r>
            <a:r>
              <a:rPr lang="en-US" sz="2400" baseline="30000" smtClean="0"/>
              <a:t>th</a:t>
            </a:r>
            <a:r>
              <a:rPr lang="en-US" sz="2400" smtClean="0"/>
              <a:t> – 12</a:t>
            </a:r>
            <a:r>
              <a:rPr lang="en-US" sz="2400" baseline="30000" smtClean="0"/>
              <a:t>th</a:t>
            </a:r>
            <a:r>
              <a:rPr lang="en-US" sz="2400" smtClean="0"/>
              <a:t>  week of pregnancy especially in primi. </a:t>
            </a:r>
            <a:endParaRPr lang="en-GB" sz="2400" smtClean="0"/>
          </a:p>
        </p:txBody>
      </p:sp>
      <p:pic>
        <p:nvPicPr>
          <p:cNvPr id="108548" name="Picture 4" descr="921les03_img_1.jpg (24903 bytes)"/>
          <p:cNvPicPr>
            <a:picLocks noGrp="1" noChangeAspect="1" noChangeArrowheads="1"/>
          </p:cNvPicPr>
          <p:nvPr>
            <p:ph sz="half" idx="2"/>
          </p:nvPr>
        </p:nvPicPr>
        <p:blipFill>
          <a:blip r:embed="rId2"/>
          <a:stretch>
            <a:fillRect/>
          </a:stretch>
        </p:blipFill>
        <p:spPr>
          <a:xfrm>
            <a:off x="5449323" y="2829719"/>
            <a:ext cx="2436354" cy="1828800"/>
          </a:xfrm>
          <a:noFill/>
        </p:spPr>
      </p:pic>
      <p:sp>
        <p:nvSpPr>
          <p:cNvPr id="108546" name="Rectangle 2"/>
          <p:cNvSpPr>
            <a:spLocks noGrp="1" noChangeArrowheads="1"/>
          </p:cNvSpPr>
          <p:nvPr>
            <p:ph type="title"/>
          </p:nvPr>
        </p:nvSpPr>
        <p:spPr/>
        <p:txBody>
          <a:bodyPr/>
          <a:lstStyle/>
          <a:p>
            <a:pPr eaLnBrk="1" hangingPunct="1"/>
            <a:r>
              <a:rPr lang="en-US" smtClean="0"/>
              <a:t> (3) Hegar's sign. </a:t>
            </a:r>
            <a:endParaRPr lang="en-GB"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idx="1"/>
          </p:nvPr>
        </p:nvSpPr>
        <p:spPr/>
        <p:txBody>
          <a:bodyPr/>
          <a:lstStyle/>
          <a:p>
            <a:pPr eaLnBrk="1" hangingPunct="1"/>
            <a:endParaRPr lang="en-GB" smtClean="0"/>
          </a:p>
        </p:txBody>
      </p:sp>
      <p:sp>
        <p:nvSpPr>
          <p:cNvPr id="109570" name="Rectangle 2"/>
          <p:cNvSpPr>
            <a:spLocks noGrp="1" noChangeArrowheads="1"/>
          </p:cNvSpPr>
          <p:nvPr>
            <p:ph type="title"/>
          </p:nvPr>
        </p:nvSpPr>
        <p:spPr/>
        <p:txBody>
          <a:bodyPr/>
          <a:lstStyle/>
          <a:p>
            <a:pPr eaLnBrk="1" hangingPunct="1"/>
            <a:endParaRPr lang="en-GB" smtClean="0"/>
          </a:p>
        </p:txBody>
      </p:sp>
      <p:pic>
        <p:nvPicPr>
          <p:cNvPr id="109572" name="Picture 4" descr="hegars sign ls"/>
          <p:cNvPicPr>
            <a:picLocks noChangeAspect="1" noChangeArrowheads="1"/>
          </p:cNvPicPr>
          <p:nvPr/>
        </p:nvPicPr>
        <p:blipFill>
          <a:blip r:embed="rId2"/>
          <a:srcRect/>
          <a:stretch>
            <a:fillRect/>
          </a:stretch>
        </p:blipFill>
        <p:spPr bwMode="auto">
          <a:xfrm>
            <a:off x="827088" y="42863"/>
            <a:ext cx="6840537" cy="6683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3"/>
          <p:cNvSpPr>
            <a:spLocks noGrp="1" noChangeArrowheads="1"/>
          </p:cNvSpPr>
          <p:nvPr>
            <p:ph sz="half" idx="1"/>
          </p:nvPr>
        </p:nvSpPr>
        <p:spPr>
          <a:xfrm>
            <a:off x="0" y="1125538"/>
            <a:ext cx="5003800" cy="4967287"/>
          </a:xfrm>
        </p:spPr>
        <p:txBody>
          <a:bodyPr/>
          <a:lstStyle/>
          <a:p>
            <a:pPr eaLnBrk="1" hangingPunct="1"/>
            <a:r>
              <a:rPr lang="en-US" sz="2400" smtClean="0"/>
              <a:t>This is demonstrated during the bimanual exam at the </a:t>
            </a:r>
            <a:r>
              <a:rPr lang="en-US" sz="2400" smtClean="0">
                <a:solidFill>
                  <a:srgbClr val="E527CA"/>
                </a:solidFill>
              </a:rPr>
              <a:t>18th to 20th wk</a:t>
            </a:r>
            <a:r>
              <a:rPr lang="en-US" sz="2400" smtClean="0"/>
              <a:t> in </a:t>
            </a:r>
            <a:r>
              <a:rPr lang="en-US" sz="2400" smtClean="0">
                <a:solidFill>
                  <a:srgbClr val="AF215E"/>
                </a:solidFill>
              </a:rPr>
              <a:t>cephalic</a:t>
            </a:r>
            <a:r>
              <a:rPr lang="en-US" sz="2400" smtClean="0"/>
              <a:t> or </a:t>
            </a:r>
            <a:r>
              <a:rPr lang="en-US" sz="2400" smtClean="0">
                <a:solidFill>
                  <a:srgbClr val="AF215E"/>
                </a:solidFill>
              </a:rPr>
              <a:t>breech</a:t>
            </a:r>
            <a:r>
              <a:rPr lang="en-US" sz="2400" smtClean="0"/>
              <a:t> prescentation. Ballottement is when the lower uterine segment or the cervix is tapped by the examiner's finger and left there, the fetus floats upward, then sinks back and a gentle tap is felt on the finger. </a:t>
            </a:r>
            <a:r>
              <a:rPr lang="en-US" sz="2400" smtClean="0">
                <a:solidFill>
                  <a:srgbClr val="FFFF00"/>
                </a:solidFill>
              </a:rPr>
              <a:t>This is not considered diagnostic</a:t>
            </a:r>
            <a:r>
              <a:rPr lang="en-US" sz="2400" smtClean="0"/>
              <a:t> because it can be elicited in the presence of </a:t>
            </a:r>
            <a:r>
              <a:rPr lang="en-US" sz="2400" smtClean="0">
                <a:solidFill>
                  <a:srgbClr val="B31D1D"/>
                </a:solidFill>
              </a:rPr>
              <a:t>ascites</a:t>
            </a:r>
            <a:r>
              <a:rPr lang="en-US" sz="2400" smtClean="0"/>
              <a:t> or </a:t>
            </a:r>
            <a:r>
              <a:rPr lang="en-US" sz="2400" smtClean="0">
                <a:solidFill>
                  <a:srgbClr val="B31D1D"/>
                </a:solidFill>
              </a:rPr>
              <a:t>ovarian cysts</a:t>
            </a:r>
            <a:r>
              <a:rPr lang="en-GB" sz="2400" smtClean="0"/>
              <a:t> </a:t>
            </a:r>
          </a:p>
        </p:txBody>
      </p:sp>
      <p:pic>
        <p:nvPicPr>
          <p:cNvPr id="110596" name="Picture 4" descr="921les03_img_2.jpg (29711 bytes)"/>
          <p:cNvPicPr>
            <a:picLocks noGrp="1" noChangeAspect="1" noChangeArrowheads="1"/>
          </p:cNvPicPr>
          <p:nvPr>
            <p:ph sz="half" idx="2"/>
          </p:nvPr>
        </p:nvPicPr>
        <p:blipFill>
          <a:blip r:embed="rId2"/>
          <a:stretch>
            <a:fillRect/>
          </a:stretch>
        </p:blipFill>
        <p:spPr>
          <a:xfrm>
            <a:off x="5329653" y="2710049"/>
            <a:ext cx="2675694" cy="2068140"/>
          </a:xfrm>
          <a:noFill/>
        </p:spPr>
      </p:pic>
      <p:sp>
        <p:nvSpPr>
          <p:cNvPr id="110594" name="Rectangle 2"/>
          <p:cNvSpPr>
            <a:spLocks noGrp="1" noChangeArrowheads="1"/>
          </p:cNvSpPr>
          <p:nvPr>
            <p:ph type="title"/>
          </p:nvPr>
        </p:nvSpPr>
        <p:spPr>
          <a:xfrm>
            <a:off x="1763713" y="381000"/>
            <a:ext cx="6618287" cy="838200"/>
          </a:xfrm>
        </p:spPr>
        <p:txBody>
          <a:bodyPr/>
          <a:lstStyle/>
          <a:p>
            <a:pPr eaLnBrk="1" hangingPunct="1"/>
            <a:r>
              <a:rPr lang="en-US" smtClean="0"/>
              <a:t> Internal Ballottement.</a:t>
            </a:r>
            <a:endParaRPr lang="en-GB" smtClean="0"/>
          </a:p>
        </p:txBody>
      </p:sp>
      <p:pic>
        <p:nvPicPr>
          <p:cNvPr id="110597" name="Picture 5" descr="anamufs2.gif (52044 bytes)"/>
          <p:cNvPicPr>
            <a:picLocks noChangeAspect="1" noChangeArrowheads="1" noCrop="1"/>
          </p:cNvPicPr>
          <p:nvPr/>
        </p:nvPicPr>
        <p:blipFill>
          <a:blip r:embed="rId3"/>
          <a:srcRect/>
          <a:stretch>
            <a:fillRect/>
          </a:stretch>
        </p:blipFill>
        <p:spPr bwMode="auto">
          <a:xfrm>
            <a:off x="5940425" y="836613"/>
            <a:ext cx="2708275" cy="1758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01731">
                                            <p:txEl>
                                              <p:pRg st="0" end="0"/>
                                            </p:txEl>
                                          </p:spTgt>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20173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4" descr="Scan0030"/>
          <p:cNvPicPr>
            <a:picLocks noGrp="1" noChangeAspect="1" noChangeArrowheads="1"/>
          </p:cNvPicPr>
          <p:nvPr>
            <p:ph idx="1"/>
          </p:nvPr>
        </p:nvPicPr>
        <p:blipFill>
          <a:blip r:embed="rId2"/>
          <a:srcRect/>
          <a:stretch>
            <a:fillRect/>
          </a:stretch>
        </p:blipFill>
        <p:spPr>
          <a:xfrm>
            <a:off x="0" y="1196975"/>
            <a:ext cx="9144000" cy="4581525"/>
          </a:xfrm>
          <a:noFill/>
        </p:spPr>
      </p:pic>
      <p:sp>
        <p:nvSpPr>
          <p:cNvPr id="111618"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p:txBody>
          <a:bodyPr/>
          <a:lstStyle/>
          <a:p>
            <a:pPr eaLnBrk="1" hangingPunct="1"/>
            <a:endParaRPr lang="en-GB" smtClean="0"/>
          </a:p>
        </p:txBody>
      </p:sp>
      <p:sp>
        <p:nvSpPr>
          <p:cNvPr id="112642" name="Rectangle 2"/>
          <p:cNvSpPr>
            <a:spLocks noGrp="1" noChangeArrowheads="1"/>
          </p:cNvSpPr>
          <p:nvPr>
            <p:ph type="title"/>
          </p:nvPr>
        </p:nvSpPr>
        <p:spPr/>
        <p:txBody>
          <a:bodyPr/>
          <a:lstStyle/>
          <a:p>
            <a:pPr eaLnBrk="1" hangingPunct="1"/>
            <a:endParaRPr lang="en-GB" smtClean="0"/>
          </a:p>
        </p:txBody>
      </p:sp>
      <p:pic>
        <p:nvPicPr>
          <p:cNvPr id="112644" name="Picture 4" descr="pelvis assesment"/>
          <p:cNvPicPr>
            <a:picLocks noChangeAspect="1" noChangeArrowheads="1"/>
          </p:cNvPicPr>
          <p:nvPr/>
        </p:nvPicPr>
        <p:blipFill>
          <a:blip r:embed="rId2"/>
          <a:srcRect/>
          <a:stretch>
            <a:fillRect/>
          </a:stretch>
        </p:blipFill>
        <p:spPr bwMode="auto">
          <a:xfrm>
            <a:off x="2381250" y="1433513"/>
            <a:ext cx="4383088" cy="399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50825" y="2565400"/>
            <a:ext cx="9144000" cy="838200"/>
          </a:xfrm>
        </p:spPr>
        <p:txBody>
          <a:bodyPr/>
          <a:lstStyle/>
          <a:p>
            <a:pPr eaLnBrk="1" hangingPunct="1"/>
            <a:r>
              <a:rPr lang="en-GB" sz="3200" smtClean="0"/>
              <a:t>RECTAL OR  RECTO ABDOMINAL EXAMINATION</a:t>
            </a:r>
          </a:p>
        </p:txBody>
      </p:sp>
      <p:pic>
        <p:nvPicPr>
          <p:cNvPr id="113667" name="Picture 4" descr="analfiss"/>
          <p:cNvPicPr>
            <a:picLocks noChangeAspect="1" noChangeArrowheads="1"/>
          </p:cNvPicPr>
          <p:nvPr/>
        </p:nvPicPr>
        <p:blipFill>
          <a:blip r:embed="rId2"/>
          <a:srcRect/>
          <a:stretch>
            <a:fillRect/>
          </a:stretch>
        </p:blipFill>
        <p:spPr bwMode="auto">
          <a:xfrm>
            <a:off x="2484438" y="3284538"/>
            <a:ext cx="3455987" cy="283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idx="1"/>
          </p:nvPr>
        </p:nvSpPr>
        <p:spPr>
          <a:xfrm>
            <a:off x="685800" y="1295400"/>
            <a:ext cx="7772400" cy="5157788"/>
          </a:xfrm>
        </p:spPr>
        <p:txBody>
          <a:bodyPr/>
          <a:lstStyle/>
          <a:p>
            <a:pPr eaLnBrk="1" hangingPunct="1">
              <a:lnSpc>
                <a:spcPct val="80000"/>
              </a:lnSpc>
              <a:buFontTx/>
              <a:buNone/>
            </a:pPr>
            <a:r>
              <a:rPr lang="en-GB" sz="2800" smtClean="0"/>
              <a:t> </a:t>
            </a:r>
            <a:r>
              <a:rPr lang="en-GB" sz="2800" b="1" smtClean="0">
                <a:solidFill>
                  <a:srgbClr val="FF0000"/>
                </a:solidFill>
              </a:rPr>
              <a:t>Indications</a:t>
            </a:r>
          </a:p>
          <a:p>
            <a:pPr eaLnBrk="1" hangingPunct="1">
              <a:lnSpc>
                <a:spcPct val="80000"/>
              </a:lnSpc>
            </a:pPr>
            <a:r>
              <a:rPr lang="en-GB" sz="2800" smtClean="0"/>
              <a:t> - Children </a:t>
            </a:r>
          </a:p>
          <a:p>
            <a:pPr eaLnBrk="1" hangingPunct="1">
              <a:lnSpc>
                <a:spcPct val="80000"/>
              </a:lnSpc>
            </a:pPr>
            <a:r>
              <a:rPr lang="en-GB" sz="2800" smtClean="0"/>
              <a:t> - Adult virgins </a:t>
            </a:r>
          </a:p>
          <a:p>
            <a:pPr eaLnBrk="1" hangingPunct="1">
              <a:lnSpc>
                <a:spcPct val="80000"/>
              </a:lnSpc>
            </a:pPr>
            <a:r>
              <a:rPr lang="en-GB" sz="2800" smtClean="0"/>
              <a:t> - Painful vaginal examination</a:t>
            </a:r>
          </a:p>
          <a:p>
            <a:pPr eaLnBrk="1" hangingPunct="1">
              <a:lnSpc>
                <a:spcPct val="80000"/>
              </a:lnSpc>
            </a:pPr>
            <a:r>
              <a:rPr lang="en-GB" sz="2800" smtClean="0"/>
              <a:t> - In Carcinoma cervix  to know the involvements   </a:t>
            </a:r>
          </a:p>
          <a:p>
            <a:pPr eaLnBrk="1" hangingPunct="1">
              <a:lnSpc>
                <a:spcPct val="80000"/>
              </a:lnSpc>
              <a:buFontTx/>
              <a:buNone/>
            </a:pPr>
            <a:r>
              <a:rPr lang="en-GB" sz="2800" smtClean="0"/>
              <a:t>                    –  parametriam</a:t>
            </a:r>
          </a:p>
          <a:p>
            <a:pPr eaLnBrk="1" hangingPunct="1">
              <a:lnSpc>
                <a:spcPct val="80000"/>
              </a:lnSpc>
              <a:buFontTx/>
              <a:buNone/>
            </a:pPr>
            <a:r>
              <a:rPr lang="en-GB" sz="2800" smtClean="0"/>
              <a:t>                             &amp;</a:t>
            </a:r>
          </a:p>
          <a:p>
            <a:pPr eaLnBrk="1" hangingPunct="1">
              <a:lnSpc>
                <a:spcPct val="80000"/>
              </a:lnSpc>
              <a:buFontTx/>
              <a:buNone/>
            </a:pPr>
            <a:r>
              <a:rPr lang="en-GB" sz="2800" smtClean="0"/>
              <a:t>                    -   Rectum </a:t>
            </a:r>
          </a:p>
          <a:p>
            <a:pPr eaLnBrk="1" hangingPunct="1">
              <a:lnSpc>
                <a:spcPct val="80000"/>
              </a:lnSpc>
              <a:buFontTx/>
              <a:buNone/>
            </a:pPr>
            <a:r>
              <a:rPr lang="en-GB" sz="2800" smtClean="0"/>
              <a:t>   because the base of the broad ligment &amp; uterosacral ligament can be felt only through rectum.</a:t>
            </a:r>
            <a:endParaRPr lang="en-US" sz="2800" smtClean="0"/>
          </a:p>
        </p:txBody>
      </p:sp>
      <p:sp>
        <p:nvSpPr>
          <p:cNvPr id="114690" name="Rectangle 2"/>
          <p:cNvSpPr>
            <a:spLocks noGrp="1" noChangeArrowheads="1"/>
          </p:cNvSpPr>
          <p:nvPr>
            <p:ph type="title"/>
          </p:nvPr>
        </p:nvSpPr>
        <p:spPr>
          <a:xfrm>
            <a:off x="0" y="381000"/>
            <a:ext cx="9144000" cy="838200"/>
          </a:xfrm>
        </p:spPr>
        <p:txBody>
          <a:bodyPr/>
          <a:lstStyle/>
          <a:p>
            <a:pPr eaLnBrk="1" hangingPunct="1"/>
            <a:r>
              <a:rPr lang="en-GB" sz="3200" smtClean="0"/>
              <a:t>RECTAL OR  RECTO ABDOMINAL EXAMINATION</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idx="1"/>
          </p:nvPr>
        </p:nvSpPr>
        <p:spPr/>
        <p:txBody>
          <a:bodyPr/>
          <a:lstStyle/>
          <a:p>
            <a:pPr eaLnBrk="1" hangingPunct="1"/>
            <a:r>
              <a:rPr lang="en-GB" sz="2800" smtClean="0"/>
              <a:t> - Atresia vagina</a:t>
            </a:r>
          </a:p>
          <a:p>
            <a:pPr eaLnBrk="1" hangingPunct="1"/>
            <a:r>
              <a:rPr lang="en-GB" sz="2800" smtClean="0"/>
              <a:t>- To suspect rectocele &amp; to differentiate it from enterocele </a:t>
            </a:r>
          </a:p>
          <a:p>
            <a:pPr eaLnBrk="1" hangingPunct="1"/>
            <a:r>
              <a:rPr lang="en-GB" sz="2800" smtClean="0"/>
              <a:t>It is easy to evaluate mass or nodule in   		pouch of Douglas. </a:t>
            </a:r>
          </a:p>
          <a:p>
            <a:pPr eaLnBrk="1" hangingPunct="1"/>
            <a:r>
              <a:rPr lang="en-GB" sz="2800" smtClean="0"/>
              <a:t>&amp; To corroborate the findings felt in pouch of dougles by bimanual Vaginal examination</a:t>
            </a:r>
          </a:p>
          <a:p>
            <a:pPr eaLnBrk="1" hangingPunct="1"/>
            <a:r>
              <a:rPr lang="en-GB" sz="2800" smtClean="0"/>
              <a:t>Pt’s with rectal symptoms</a:t>
            </a:r>
          </a:p>
          <a:p>
            <a:pPr eaLnBrk="1" hangingPunct="1">
              <a:buFontTx/>
              <a:buNone/>
            </a:pPr>
            <a:r>
              <a:rPr lang="en-GB" sz="2800" smtClean="0"/>
              <a:t>           </a:t>
            </a:r>
          </a:p>
          <a:p>
            <a:pPr eaLnBrk="1" hangingPunct="1"/>
            <a:endParaRPr lang="en-GB" sz="2800" smtClean="0"/>
          </a:p>
        </p:txBody>
      </p:sp>
      <p:sp>
        <p:nvSpPr>
          <p:cNvPr id="115714" name="Rectangle 2"/>
          <p:cNvSpPr>
            <a:spLocks noGrp="1" noChangeArrowheads="1"/>
          </p:cNvSpPr>
          <p:nvPr>
            <p:ph type="title"/>
          </p:nvPr>
        </p:nvSpPr>
        <p:spPr/>
        <p:txBody>
          <a:bodyPr/>
          <a:lstStyle/>
          <a:p>
            <a:pPr eaLnBrk="1" hangingPunct="1"/>
            <a:endParaRPr lang="en-GB"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4" descr="img005"/>
          <p:cNvPicPr>
            <a:picLocks noGrp="1" noChangeAspect="1" noChangeArrowheads="1"/>
          </p:cNvPicPr>
          <p:nvPr>
            <p:ph idx="1"/>
          </p:nvPr>
        </p:nvPicPr>
        <p:blipFill>
          <a:blip r:embed="rId2"/>
          <a:srcRect/>
          <a:stretch>
            <a:fillRect/>
          </a:stretch>
        </p:blipFill>
        <p:spPr>
          <a:xfrm>
            <a:off x="-468313" y="-684213"/>
            <a:ext cx="9901238" cy="7542213"/>
          </a:xfrm>
          <a:noFill/>
        </p:spPr>
      </p:pic>
      <p:sp>
        <p:nvSpPr>
          <p:cNvPr id="15362" name="Rectangle 2"/>
          <p:cNvSpPr>
            <a:spLocks noGrp="1" noChangeArrowheads="1"/>
          </p:cNvSpPr>
          <p:nvPr>
            <p:ph type="title"/>
          </p:nvPr>
        </p:nvSpPr>
        <p:spPr/>
        <p:txBody>
          <a:bodyPr/>
          <a:lstStyle/>
          <a:p>
            <a:pPr eaLnBrk="1" hangingPunct="1"/>
            <a:endParaRPr lang="en-GB" smtClean="0"/>
          </a:p>
        </p:txBody>
      </p:sp>
      <p:sp>
        <p:nvSpPr>
          <p:cNvPr id="15364" name="Rectangle 5"/>
          <p:cNvSpPr>
            <a:spLocks noChangeArrowheads="1"/>
          </p:cNvSpPr>
          <p:nvPr/>
        </p:nvSpPr>
        <p:spPr bwMode="auto">
          <a:xfrm>
            <a:off x="1835150" y="333375"/>
            <a:ext cx="5184775" cy="574675"/>
          </a:xfrm>
          <a:prstGeom prst="rect">
            <a:avLst/>
          </a:prstGeom>
          <a:solidFill>
            <a:srgbClr val="00091A"/>
          </a:solidFill>
          <a:ln w="9525">
            <a:solidFill>
              <a:srgbClr val="00091A"/>
            </a:solidFill>
            <a:miter lim="800000"/>
            <a:headEnd/>
            <a:tailEnd/>
          </a:ln>
        </p:spPr>
        <p:txBody>
          <a:bodyPr wrap="none" anchor="ctr"/>
          <a:lstStyle/>
          <a:p>
            <a:pPr eaLnBrk="1" hangingPunct="1"/>
            <a:endParaRPr lang="en-US"/>
          </a:p>
        </p:txBody>
      </p:sp>
      <p:sp>
        <p:nvSpPr>
          <p:cNvPr id="15365" name="Line 6"/>
          <p:cNvSpPr>
            <a:spLocks noChangeShapeType="1"/>
          </p:cNvSpPr>
          <p:nvPr/>
        </p:nvSpPr>
        <p:spPr bwMode="auto">
          <a:xfrm>
            <a:off x="827088" y="2060575"/>
            <a:ext cx="7200900" cy="0"/>
          </a:xfrm>
          <a:prstGeom prst="line">
            <a:avLst/>
          </a:prstGeom>
          <a:noFill/>
          <a:ln w="38100">
            <a:solidFill>
              <a:srgbClr val="FF0000"/>
            </a:solidFill>
            <a:round/>
            <a:headEnd/>
            <a:tailEnd/>
          </a:ln>
        </p:spPr>
        <p:txBody>
          <a:bodyPr wrap="none" anchor="ctr"/>
          <a:lstStyle/>
          <a:p>
            <a:endParaRPr lang="en-US"/>
          </a:p>
        </p:txBody>
      </p:sp>
      <p:sp>
        <p:nvSpPr>
          <p:cNvPr id="15366" name="Line 7"/>
          <p:cNvSpPr>
            <a:spLocks noChangeShapeType="1"/>
          </p:cNvSpPr>
          <p:nvPr/>
        </p:nvSpPr>
        <p:spPr bwMode="auto">
          <a:xfrm>
            <a:off x="827088" y="2565400"/>
            <a:ext cx="2592387" cy="0"/>
          </a:xfrm>
          <a:prstGeom prst="line">
            <a:avLst/>
          </a:prstGeom>
          <a:noFill/>
          <a:ln w="38100">
            <a:solidFill>
              <a:srgbClr val="FF0000"/>
            </a:solidFill>
            <a:round/>
            <a:headEnd/>
            <a:tailEnd/>
          </a:ln>
        </p:spPr>
        <p:txBody>
          <a:bodyPr wrap="none" anchor="ctr"/>
          <a:lstStyle/>
          <a:p>
            <a:endParaRPr lang="en-US"/>
          </a:p>
        </p:txBody>
      </p:sp>
      <p:sp>
        <p:nvSpPr>
          <p:cNvPr id="15367" name="Line 8"/>
          <p:cNvSpPr>
            <a:spLocks noChangeShapeType="1"/>
          </p:cNvSpPr>
          <p:nvPr/>
        </p:nvSpPr>
        <p:spPr bwMode="auto">
          <a:xfrm>
            <a:off x="3563938" y="2420938"/>
            <a:ext cx="431800" cy="0"/>
          </a:xfrm>
          <a:prstGeom prst="line">
            <a:avLst/>
          </a:prstGeom>
          <a:noFill/>
          <a:ln w="76200">
            <a:solidFill>
              <a:srgbClr val="FFFF00"/>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sz="half" idx="1"/>
          </p:nvPr>
        </p:nvSpPr>
        <p:spPr/>
        <p:txBody>
          <a:bodyPr/>
          <a:lstStyle/>
          <a:p>
            <a:pPr eaLnBrk="1" hangingPunct="1"/>
            <a:endParaRPr lang="en-GB" smtClean="0"/>
          </a:p>
          <a:p>
            <a:pPr eaLnBrk="1" hangingPunct="1"/>
            <a:r>
              <a:rPr lang="en-GB" smtClean="0"/>
              <a:t> Gloved index finger well lubricated smeared with Vaseline is be introduced into the rectum &amp; remaining procedure is as Same as that of vaginal examination.</a:t>
            </a:r>
            <a:r>
              <a:rPr lang="en-US" smtClean="0"/>
              <a:t> </a:t>
            </a:r>
          </a:p>
        </p:txBody>
      </p:sp>
      <p:pic>
        <p:nvPicPr>
          <p:cNvPr id="116740" name="Picture 5" descr="PED10010"/>
          <p:cNvPicPr>
            <a:picLocks noGrp="1" noChangeAspect="1" noChangeArrowheads="1"/>
          </p:cNvPicPr>
          <p:nvPr>
            <p:ph sz="half" idx="2"/>
          </p:nvPr>
        </p:nvPicPr>
        <p:blipFill>
          <a:blip r:embed="rId2"/>
          <a:stretch>
            <a:fillRect/>
          </a:stretch>
        </p:blipFill>
        <p:spPr>
          <a:xfrm>
            <a:off x="5448300" y="2315369"/>
            <a:ext cx="2438400" cy="2857500"/>
          </a:xfrm>
          <a:noFill/>
        </p:spPr>
      </p:pic>
      <p:sp>
        <p:nvSpPr>
          <p:cNvPr id="116738" name="Rectangle 2"/>
          <p:cNvSpPr>
            <a:spLocks noGrp="1" noChangeArrowheads="1"/>
          </p:cNvSpPr>
          <p:nvPr>
            <p:ph type="title"/>
          </p:nvPr>
        </p:nvSpPr>
        <p:spPr/>
        <p:txBody>
          <a:bodyPr/>
          <a:lstStyle/>
          <a:p>
            <a:pPr eaLnBrk="1" hangingPunct="1"/>
            <a:r>
              <a:rPr lang="en-GB" smtClean="0"/>
              <a:t>Procedure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4" descr="rectal exam1"/>
          <p:cNvPicPr>
            <a:picLocks noGrp="1" noChangeAspect="1" noChangeArrowheads="1"/>
          </p:cNvPicPr>
          <p:nvPr>
            <p:ph idx="1"/>
          </p:nvPr>
        </p:nvPicPr>
        <p:blipFill>
          <a:blip r:embed="rId2"/>
          <a:srcRect/>
          <a:stretch>
            <a:fillRect/>
          </a:stretch>
        </p:blipFill>
        <p:spPr>
          <a:xfrm>
            <a:off x="323850" y="2544763"/>
            <a:ext cx="3960813" cy="3703637"/>
          </a:xfrm>
          <a:noFill/>
        </p:spPr>
      </p:pic>
      <p:sp>
        <p:nvSpPr>
          <p:cNvPr id="117762" name="Rectangle 2"/>
          <p:cNvSpPr>
            <a:spLocks noGrp="1" noChangeArrowheads="1"/>
          </p:cNvSpPr>
          <p:nvPr>
            <p:ph type="title"/>
          </p:nvPr>
        </p:nvSpPr>
        <p:spPr/>
        <p:txBody>
          <a:bodyPr/>
          <a:lstStyle/>
          <a:p>
            <a:pPr eaLnBrk="1" hangingPunct="1"/>
            <a:r>
              <a:rPr lang="en-GB" smtClean="0"/>
              <a:t>RECTAL EXAMINATION</a:t>
            </a:r>
          </a:p>
        </p:txBody>
      </p:sp>
      <p:pic>
        <p:nvPicPr>
          <p:cNvPr id="117764" name="Picture 5" descr="rectal exam2"/>
          <p:cNvPicPr>
            <a:picLocks noChangeAspect="1" noChangeArrowheads="1"/>
          </p:cNvPicPr>
          <p:nvPr/>
        </p:nvPicPr>
        <p:blipFill>
          <a:blip r:embed="rId3"/>
          <a:srcRect/>
          <a:stretch>
            <a:fillRect/>
          </a:stretch>
        </p:blipFill>
        <p:spPr bwMode="auto">
          <a:xfrm>
            <a:off x="4140200" y="1700213"/>
            <a:ext cx="4572000" cy="3954462"/>
          </a:xfrm>
          <a:prstGeom prst="rect">
            <a:avLst/>
          </a:prstGeom>
          <a:noFill/>
          <a:ln w="9525">
            <a:noFill/>
            <a:miter lim="800000"/>
            <a:headEnd/>
            <a:tailEnd/>
          </a:ln>
        </p:spPr>
      </p:pic>
      <p:sp>
        <p:nvSpPr>
          <p:cNvPr id="117765" name="Oval 7"/>
          <p:cNvSpPr>
            <a:spLocks noChangeArrowheads="1"/>
          </p:cNvSpPr>
          <p:nvPr/>
        </p:nvSpPr>
        <p:spPr bwMode="auto">
          <a:xfrm rot="596455">
            <a:off x="7739063" y="2079625"/>
            <a:ext cx="793750" cy="2805113"/>
          </a:xfrm>
          <a:prstGeom prst="ellipse">
            <a:avLst/>
          </a:prstGeom>
          <a:solidFill>
            <a:schemeClr val="bg2"/>
          </a:solidFill>
          <a:ln w="9525">
            <a:solidFill>
              <a:schemeClr val="bg2"/>
            </a:solidFill>
            <a:round/>
            <a:headEnd/>
            <a:tailEnd/>
          </a:ln>
        </p:spPr>
        <p:txBody>
          <a:bodyPr wrap="none" anchor="ctr"/>
          <a:lstStyle/>
          <a:p>
            <a:pPr eaLnBrk="1" hangingPunct="1"/>
            <a:endParaRPr lang="en-US"/>
          </a:p>
        </p:txBody>
      </p:sp>
      <p:sp>
        <p:nvSpPr>
          <p:cNvPr id="117766" name="Oval 8"/>
          <p:cNvSpPr>
            <a:spLocks noChangeArrowheads="1"/>
          </p:cNvSpPr>
          <p:nvPr/>
        </p:nvSpPr>
        <p:spPr bwMode="auto">
          <a:xfrm rot="1206397">
            <a:off x="3009900" y="3182938"/>
            <a:ext cx="1011238" cy="2627312"/>
          </a:xfrm>
          <a:prstGeom prst="ellipse">
            <a:avLst/>
          </a:prstGeom>
          <a:solidFill>
            <a:schemeClr val="bg2"/>
          </a:solidFill>
          <a:ln w="9525">
            <a:solidFill>
              <a:schemeClr val="bg2"/>
            </a:solidFill>
            <a:round/>
            <a:headEnd/>
            <a:tailEnd/>
          </a:ln>
        </p:spPr>
        <p:txBody>
          <a:bodyPr wrap="none" anchor="ctr"/>
          <a:lstStyle/>
          <a:p>
            <a:pPr algn="ctr" eaLnBrk="1" hangingPunct="1"/>
            <a:endParaRPr lang="en-GB">
              <a:solidFill>
                <a:schemeClr val="bg2"/>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idx="1"/>
          </p:nvPr>
        </p:nvSpPr>
        <p:spPr>
          <a:xfrm>
            <a:off x="323850" y="1295400"/>
            <a:ext cx="8496300" cy="4648200"/>
          </a:xfrm>
        </p:spPr>
        <p:txBody>
          <a:bodyPr/>
          <a:lstStyle/>
          <a:p>
            <a:pPr eaLnBrk="1" hangingPunct="1"/>
            <a:r>
              <a:rPr lang="en-GB" smtClean="0"/>
              <a:t>Tight external sphincter       painful    				&amp;                          </a:t>
            </a:r>
            <a:r>
              <a:rPr lang="en-GB" smtClean="0">
                <a:solidFill>
                  <a:srgbClr val="FFFF00"/>
                </a:solidFill>
              </a:rPr>
              <a:t> haemorrhoids</a:t>
            </a:r>
          </a:p>
          <a:p>
            <a:pPr eaLnBrk="1" hangingPunct="1"/>
            <a:r>
              <a:rPr lang="en-GB" smtClean="0"/>
              <a:t>     Tenderness seen in          </a:t>
            </a:r>
            <a:r>
              <a:rPr lang="en-GB" smtClean="0">
                <a:solidFill>
                  <a:srgbClr val="FFFF00"/>
                </a:solidFill>
              </a:rPr>
              <a:t>Anal fissure</a:t>
            </a:r>
            <a:r>
              <a:rPr lang="en-GB" smtClean="0"/>
              <a:t>.</a:t>
            </a:r>
          </a:p>
          <a:p>
            <a:pPr eaLnBrk="1" hangingPunct="1">
              <a:buFontTx/>
              <a:buNone/>
            </a:pPr>
            <a:r>
              <a:rPr lang="en-GB" smtClean="0"/>
              <a:t>    </a:t>
            </a:r>
          </a:p>
          <a:p>
            <a:pPr eaLnBrk="1" hangingPunct="1"/>
            <a:r>
              <a:rPr lang="en-GB" smtClean="0"/>
              <a:t> </a:t>
            </a:r>
            <a:endParaRPr lang="en-US" smtClean="0"/>
          </a:p>
          <a:p>
            <a:pPr eaLnBrk="1" hangingPunct="1"/>
            <a:endParaRPr lang="en-GB" smtClean="0"/>
          </a:p>
        </p:txBody>
      </p:sp>
      <p:sp>
        <p:nvSpPr>
          <p:cNvPr id="118786" name="Rectangle 2"/>
          <p:cNvSpPr>
            <a:spLocks noGrp="1" noChangeArrowheads="1"/>
          </p:cNvSpPr>
          <p:nvPr>
            <p:ph type="title"/>
          </p:nvPr>
        </p:nvSpPr>
        <p:spPr/>
        <p:txBody>
          <a:bodyPr/>
          <a:lstStyle/>
          <a:p>
            <a:pPr eaLnBrk="1" hangingPunct="1"/>
            <a:r>
              <a:rPr lang="en-GB" smtClean="0"/>
              <a:t>Pt with rectal symptoms like -</a:t>
            </a:r>
          </a:p>
        </p:txBody>
      </p:sp>
      <p:sp>
        <p:nvSpPr>
          <p:cNvPr id="118788" name="AutoShape 4"/>
          <p:cNvSpPr>
            <a:spLocks/>
          </p:cNvSpPr>
          <p:nvPr/>
        </p:nvSpPr>
        <p:spPr bwMode="auto">
          <a:xfrm>
            <a:off x="5292725" y="1557338"/>
            <a:ext cx="144463" cy="1201737"/>
          </a:xfrm>
          <a:prstGeom prst="rightBrace">
            <a:avLst>
              <a:gd name="adj1" fmla="val 69322"/>
              <a:gd name="adj2" fmla="val 50000"/>
            </a:avLst>
          </a:prstGeom>
          <a:noFill/>
          <a:ln w="9525">
            <a:solidFill>
              <a:schemeClr val="tx1"/>
            </a:solidFill>
            <a:round/>
            <a:headEnd/>
            <a:tailEnd/>
          </a:ln>
        </p:spPr>
        <p:txBody>
          <a:bodyPr wrap="none" anchor="ctr"/>
          <a:lstStyle/>
          <a:p>
            <a:pPr eaLnBrk="1" hangingPunct="1"/>
            <a:endParaRPr lang="en-US"/>
          </a:p>
        </p:txBody>
      </p:sp>
      <p:pic>
        <p:nvPicPr>
          <p:cNvPr id="118789" name="Picture 5" descr="Indication"/>
          <p:cNvPicPr>
            <a:picLocks noChangeAspect="1" noChangeArrowheads="1"/>
          </p:cNvPicPr>
          <p:nvPr/>
        </p:nvPicPr>
        <p:blipFill>
          <a:blip r:embed="rId2"/>
          <a:srcRect/>
          <a:stretch>
            <a:fillRect/>
          </a:stretch>
        </p:blipFill>
        <p:spPr bwMode="auto">
          <a:xfrm>
            <a:off x="539750" y="3644900"/>
            <a:ext cx="3654425" cy="2924175"/>
          </a:xfrm>
          <a:prstGeom prst="rect">
            <a:avLst/>
          </a:prstGeom>
          <a:noFill/>
          <a:ln w="9525">
            <a:noFill/>
            <a:miter lim="800000"/>
            <a:headEnd/>
            <a:tailEnd/>
          </a:ln>
        </p:spPr>
      </p:pic>
      <p:pic>
        <p:nvPicPr>
          <p:cNvPr id="118790" name="Picture 6" descr="BPM01GA02F09"/>
          <p:cNvPicPr>
            <a:picLocks noChangeAspect="1" noChangeArrowheads="1"/>
          </p:cNvPicPr>
          <p:nvPr/>
        </p:nvPicPr>
        <p:blipFill>
          <a:blip r:embed="rId3"/>
          <a:srcRect/>
          <a:stretch>
            <a:fillRect/>
          </a:stretch>
        </p:blipFill>
        <p:spPr bwMode="auto">
          <a:xfrm>
            <a:off x="5148263" y="3500438"/>
            <a:ext cx="2146300" cy="2862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sz="half" idx="1"/>
          </p:nvPr>
        </p:nvSpPr>
        <p:spPr>
          <a:xfrm>
            <a:off x="323850" y="908050"/>
            <a:ext cx="4171950" cy="5689600"/>
          </a:xfrm>
        </p:spPr>
        <p:txBody>
          <a:bodyPr/>
          <a:lstStyle/>
          <a:p>
            <a:pPr eaLnBrk="1" hangingPunct="1"/>
            <a:endParaRPr lang="en-US" sz="2400" smtClean="0"/>
          </a:p>
          <a:p>
            <a:pPr eaLnBrk="1" hangingPunct="1"/>
            <a:r>
              <a:rPr lang="en-US" sz="2400" smtClean="0"/>
              <a:t>A, Gentle separation of the buttocks to expose the distal anal canal generally establishes the diagnosis of an anal fissure without undue discomfort to the patient. </a:t>
            </a:r>
          </a:p>
          <a:p>
            <a:pPr eaLnBrk="1" hangingPunct="1"/>
            <a:r>
              <a:rPr lang="en-US" sz="2400" smtClean="0"/>
              <a:t>B, With an anoscope in place, a hypertrophied anal papillae is seen proximally to the anal fissure (sentinel tag not present).</a:t>
            </a:r>
          </a:p>
          <a:p>
            <a:pPr eaLnBrk="1" hangingPunct="1"/>
            <a:endParaRPr lang="en-GB" sz="2400" smtClean="0"/>
          </a:p>
        </p:txBody>
      </p:sp>
      <p:pic>
        <p:nvPicPr>
          <p:cNvPr id="119812" name="Picture 6" descr="BPM01GA02F05"/>
          <p:cNvPicPr>
            <a:picLocks noGrp="1" noChangeAspect="1" noChangeArrowheads="1"/>
          </p:cNvPicPr>
          <p:nvPr>
            <p:ph sz="half" idx="2"/>
          </p:nvPr>
        </p:nvPicPr>
        <p:blipFill>
          <a:blip r:embed="rId2"/>
          <a:stretch>
            <a:fillRect/>
          </a:stretch>
        </p:blipFill>
        <p:spPr>
          <a:xfrm>
            <a:off x="4648200" y="2831395"/>
            <a:ext cx="4038600" cy="1825447"/>
          </a:xfrm>
          <a:noFill/>
        </p:spPr>
      </p:pic>
      <p:sp>
        <p:nvSpPr>
          <p:cNvPr id="119810" name="Rectangle 4"/>
          <p:cNvSpPr>
            <a:spLocks noGrp="1" noChangeArrowheads="1"/>
          </p:cNvSpPr>
          <p:nvPr>
            <p:ph type="title"/>
          </p:nvPr>
        </p:nvSpPr>
        <p:spPr/>
        <p:txBody>
          <a:bodyPr/>
          <a:lstStyle/>
          <a:p>
            <a:pPr eaLnBrk="1" hangingPunct="1"/>
            <a:r>
              <a:rPr lang="en-US" b="1" smtClean="0"/>
              <a:t>Chronic anal fissure</a:t>
            </a:r>
            <a:endParaRPr lang="en-GB" b="1" smtClean="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143000" y="3284538"/>
            <a:ext cx="8001000" cy="838200"/>
          </a:xfrm>
        </p:spPr>
        <p:txBody>
          <a:bodyPr/>
          <a:lstStyle/>
          <a:p>
            <a:pPr eaLnBrk="1" hangingPunct="1"/>
            <a:r>
              <a:rPr lang="en-GB" smtClean="0"/>
              <a:t>RECTO VAGINAL EXAMINATION</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sz="half" idx="1"/>
          </p:nvPr>
        </p:nvSpPr>
        <p:spPr>
          <a:xfrm>
            <a:off x="0" y="1295400"/>
            <a:ext cx="5143500" cy="4648200"/>
          </a:xfrm>
        </p:spPr>
        <p:txBody>
          <a:bodyPr/>
          <a:lstStyle/>
          <a:p>
            <a:pPr eaLnBrk="1" hangingPunct="1"/>
            <a:r>
              <a:rPr lang="en-GB" smtClean="0"/>
              <a:t>Introduce index finger in vagina &amp; introduce middle finger in rectum</a:t>
            </a:r>
          </a:p>
          <a:p>
            <a:pPr eaLnBrk="1" hangingPunct="1">
              <a:buFontTx/>
              <a:buNone/>
            </a:pPr>
            <a:r>
              <a:rPr lang="en-GB" smtClean="0"/>
              <a:t>    </a:t>
            </a:r>
          </a:p>
          <a:p>
            <a:pPr eaLnBrk="1" hangingPunct="1"/>
            <a:r>
              <a:rPr lang="en-GB" smtClean="0"/>
              <a:t>    It helps to determine the origin of lesion in the </a:t>
            </a:r>
          </a:p>
          <a:p>
            <a:pPr eaLnBrk="1" hangingPunct="1">
              <a:buFontTx/>
              <a:buNone/>
            </a:pPr>
            <a:r>
              <a:rPr lang="en-GB" smtClean="0"/>
              <a:t>            bowel or </a:t>
            </a:r>
          </a:p>
          <a:p>
            <a:pPr eaLnBrk="1" hangingPunct="1">
              <a:buFontTx/>
              <a:buNone/>
            </a:pPr>
            <a:r>
              <a:rPr lang="en-GB" smtClean="0"/>
              <a:t>           between The   			rectum &amp; vagina     		            or ovary</a:t>
            </a:r>
            <a:r>
              <a:rPr lang="en-US" smtClean="0"/>
              <a:t> </a:t>
            </a:r>
          </a:p>
        </p:txBody>
      </p:sp>
      <p:sp>
        <p:nvSpPr>
          <p:cNvPr id="121860" name="Rectangle 5"/>
          <p:cNvSpPr>
            <a:spLocks noGrp="1" noChangeArrowheads="1"/>
          </p:cNvSpPr>
          <p:nvPr>
            <p:ph sz="half" idx="2"/>
          </p:nvPr>
        </p:nvSpPr>
        <p:spPr>
          <a:xfrm>
            <a:off x="5292725" y="1295400"/>
            <a:ext cx="3165475" cy="4648200"/>
          </a:xfrm>
        </p:spPr>
        <p:txBody>
          <a:bodyPr/>
          <a:lstStyle/>
          <a:p>
            <a:pPr eaLnBrk="1" hangingPunct="1"/>
            <a:endParaRPr lang="en-GB" smtClean="0"/>
          </a:p>
        </p:txBody>
      </p:sp>
      <p:sp>
        <p:nvSpPr>
          <p:cNvPr id="121858" name="Rectangle 2"/>
          <p:cNvSpPr>
            <a:spLocks noGrp="1" noChangeArrowheads="1"/>
          </p:cNvSpPr>
          <p:nvPr>
            <p:ph type="title"/>
          </p:nvPr>
        </p:nvSpPr>
        <p:spPr/>
        <p:txBody>
          <a:bodyPr/>
          <a:lstStyle/>
          <a:p>
            <a:pPr eaLnBrk="1" hangingPunct="1"/>
            <a:r>
              <a:rPr lang="en-GB" sz="3200" smtClean="0"/>
              <a:t>RECTO VAGINAL EXAMINATION</a:t>
            </a:r>
            <a:br>
              <a:rPr lang="en-GB" sz="3200" smtClean="0"/>
            </a:br>
            <a:endParaRPr lang="en-GB" sz="3200" smtClean="0"/>
          </a:p>
        </p:txBody>
      </p:sp>
      <p:pic>
        <p:nvPicPr>
          <p:cNvPr id="121861" name="Picture 4" descr="PED10010"/>
          <p:cNvPicPr>
            <a:picLocks noChangeAspect="1" noChangeArrowheads="1"/>
          </p:cNvPicPr>
          <p:nvPr/>
        </p:nvPicPr>
        <p:blipFill>
          <a:blip r:embed="rId2"/>
          <a:srcRect/>
          <a:stretch>
            <a:fillRect/>
          </a:stretch>
        </p:blipFill>
        <p:spPr bwMode="auto">
          <a:xfrm>
            <a:off x="5364163" y="1268413"/>
            <a:ext cx="3606800" cy="4225925"/>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3132138" y="2781300"/>
            <a:ext cx="7353300" cy="838200"/>
          </a:xfrm>
        </p:spPr>
        <p:txBody>
          <a:bodyPr/>
          <a:lstStyle/>
          <a:p>
            <a:pPr eaLnBrk="1" hangingPunct="1"/>
            <a:r>
              <a:rPr lang="en-GB" sz="9600" smtClean="0"/>
              <a:t>End </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GB" smtClean="0"/>
              <a:t>Pelvic examination check list</a:t>
            </a:r>
          </a:p>
        </p:txBody>
      </p:sp>
      <p:graphicFrame>
        <p:nvGraphicFramePr>
          <p:cNvPr id="146495" name="Group 63"/>
          <p:cNvGraphicFramePr>
            <a:graphicFrameLocks noGrp="1"/>
          </p:cNvGraphicFramePr>
          <p:nvPr/>
        </p:nvGraphicFramePr>
        <p:xfrm>
          <a:off x="539750" y="1268413"/>
          <a:ext cx="8064500" cy="5200650"/>
        </p:xfrm>
        <a:graphic>
          <a:graphicData uri="http://schemas.openxmlformats.org/drawingml/2006/table">
            <a:tbl>
              <a:tblPr/>
              <a:tblGrid>
                <a:gridCol w="2732088"/>
                <a:gridCol w="2925762"/>
                <a:gridCol w="2406650"/>
              </a:tblGrid>
              <a:tr h="944984">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External genitalia</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inspection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palpation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236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Hair distribution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patern &amp; amount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9346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labia majora &amp; minora</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symmetry</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 shape</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 colour</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 surface characteristics</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-lesions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 surface characteristics</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-lesions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833">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651" name="Group 195"/>
          <p:cNvGraphicFramePr>
            <a:graphicFrameLocks noGrp="1"/>
          </p:cNvGraphicFramePr>
          <p:nvPr/>
        </p:nvGraphicFramePr>
        <p:xfrm>
          <a:off x="395288" y="0"/>
          <a:ext cx="8748712" cy="8132763"/>
        </p:xfrm>
        <a:graphic>
          <a:graphicData uri="http://schemas.openxmlformats.org/drawingml/2006/table">
            <a:tbl>
              <a:tblPr/>
              <a:tblGrid>
                <a:gridCol w="3086100"/>
                <a:gridCol w="2897187"/>
                <a:gridCol w="2765425"/>
              </a:tblGrid>
              <a:tr h="93886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External genitalia</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inspection</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palpation</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3513">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Prepuce &amp; frenulum</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abnormalities</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562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clitoris</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Abnormalities in size</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562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Urethra &amp; meatus</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Discharge &amp; redness</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Discharge &amp; redness</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562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Skene gland/ paraurethral</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Discharge &amp; enlargement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Discharge &amp; enlargement</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7899">
                <a:tc>
                  <a:txBody>
                    <a:bodyPr/>
                    <a:lstStyle/>
                    <a:p>
                      <a:pPr marL="457200" marR="0" lvl="1" indent="0" algn="l" defTabSz="914400" rtl="0" eaLnBrk="1" fontAlgn="base" latinLnBrk="0" hangingPunct="1">
                        <a:lnSpc>
                          <a:spcPct val="100000"/>
                        </a:lnSpc>
                        <a:spcBef>
                          <a:spcPct val="20000"/>
                        </a:spcBef>
                        <a:spcAft>
                          <a:spcPct val="0"/>
                        </a:spcAft>
                        <a:buClr>
                          <a:schemeClr val="hlink"/>
                        </a:buClr>
                        <a:buSzTx/>
                        <a:buFontTx/>
                        <a:buNone/>
                        <a:tabLst/>
                      </a:pPr>
                      <a:r>
                        <a:rPr kumimoji="0" lang="en-GB" sz="2400" b="0" i="0" u="none" strike="noStrike" cap="none" normalizeH="0" baseline="0" smtClean="0">
                          <a:ln>
                            <a:noFill/>
                          </a:ln>
                          <a:solidFill>
                            <a:schemeClr val="tx1"/>
                          </a:solidFill>
                          <a:effectLst/>
                          <a:latin typeface="Tahoma" pitchFamily="34" charset="0"/>
                        </a:rPr>
                        <a:t>Vaginal orifice</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Size – closed/gaping</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562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Bartholin gland/ greater vestibular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Enlargement &amp; tenderness</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Enlargement &amp; tenderness</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539" name="Group 59"/>
          <p:cNvGraphicFramePr>
            <a:graphicFrameLocks noGrp="1"/>
          </p:cNvGraphicFramePr>
          <p:nvPr/>
        </p:nvGraphicFramePr>
        <p:xfrm>
          <a:off x="539750" y="836613"/>
          <a:ext cx="7848600" cy="5370512"/>
        </p:xfrm>
        <a:graphic>
          <a:graphicData uri="http://schemas.openxmlformats.org/drawingml/2006/table">
            <a:tbl>
              <a:tblPr/>
              <a:tblGrid>
                <a:gridCol w="2616200"/>
                <a:gridCol w="2616200"/>
                <a:gridCol w="2616200"/>
              </a:tblGrid>
              <a:tr h="103024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External genitalia</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inspection</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palpation</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902">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cystocele</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Prescent/ absent/ degree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1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rectocele</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2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prolapse</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54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Parenial body</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tone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tone</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5697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anus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Haemorrhoids/ tone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Haemorrhoids/ tone</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5984" name="Line 58"/>
          <p:cNvSpPr>
            <a:spLocks noChangeShapeType="1"/>
          </p:cNvSpPr>
          <p:nvPr/>
        </p:nvSpPr>
        <p:spPr bwMode="auto">
          <a:xfrm>
            <a:off x="539750" y="1773238"/>
            <a:ext cx="7848600" cy="0"/>
          </a:xfrm>
          <a:prstGeom prst="line">
            <a:avLst/>
          </a:prstGeom>
          <a:noFill/>
          <a:ln w="9525">
            <a:solidFill>
              <a:schemeClr val="tx1"/>
            </a:solidFill>
            <a:round/>
            <a:headEnd/>
            <a:tailEnd/>
          </a:ln>
        </p:spPr>
        <p:txBody>
          <a:bodyPr wrap="none" anchor="ct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descr="img006"/>
          <p:cNvPicPr>
            <a:picLocks noGrp="1" noChangeAspect="1" noChangeArrowheads="1"/>
          </p:cNvPicPr>
          <p:nvPr>
            <p:ph idx="1"/>
          </p:nvPr>
        </p:nvPicPr>
        <p:blipFill>
          <a:blip r:embed="rId2"/>
          <a:srcRect/>
          <a:stretch>
            <a:fillRect/>
          </a:stretch>
        </p:blipFill>
        <p:spPr>
          <a:xfrm>
            <a:off x="0" y="-1827213"/>
            <a:ext cx="9324975" cy="8358188"/>
          </a:xfrm>
          <a:noFill/>
        </p:spPr>
      </p:pic>
      <p:sp>
        <p:nvSpPr>
          <p:cNvPr id="16386" name="Rectangle 2"/>
          <p:cNvSpPr>
            <a:spLocks noGrp="1" noChangeArrowheads="1"/>
          </p:cNvSpPr>
          <p:nvPr>
            <p:ph type="title"/>
          </p:nvPr>
        </p:nvSpPr>
        <p:spPr/>
        <p:txBody>
          <a:bodyPr/>
          <a:lstStyle/>
          <a:p>
            <a:pPr eaLnBrk="1" hangingPunct="1"/>
            <a:endParaRPr lang="en-GB" smtClean="0"/>
          </a:p>
        </p:txBody>
      </p:sp>
      <p:sp>
        <p:nvSpPr>
          <p:cNvPr id="16388" name="Rectangle 5"/>
          <p:cNvSpPr>
            <a:spLocks noChangeArrowheads="1"/>
          </p:cNvSpPr>
          <p:nvPr/>
        </p:nvSpPr>
        <p:spPr bwMode="auto">
          <a:xfrm>
            <a:off x="539750" y="-1323975"/>
            <a:ext cx="8280400" cy="692150"/>
          </a:xfrm>
          <a:prstGeom prst="rect">
            <a:avLst/>
          </a:prstGeom>
          <a:solidFill>
            <a:srgbClr val="00091A"/>
          </a:solidFill>
          <a:ln w="9525">
            <a:solidFill>
              <a:srgbClr val="00091A"/>
            </a:solidFill>
            <a:miter lim="800000"/>
            <a:headEnd/>
            <a:tailEnd/>
          </a:ln>
        </p:spPr>
        <p:txBody>
          <a:bodyPr wrap="none" anchor="ctr"/>
          <a:lstStyle/>
          <a:p>
            <a:pPr eaLnBrk="1" hangingPunct="1"/>
            <a:endParaRPr lang="en-US"/>
          </a:p>
        </p:txBody>
      </p:sp>
      <p:sp>
        <p:nvSpPr>
          <p:cNvPr id="16389" name="Line 6"/>
          <p:cNvSpPr>
            <a:spLocks noChangeShapeType="1"/>
          </p:cNvSpPr>
          <p:nvPr/>
        </p:nvSpPr>
        <p:spPr bwMode="auto">
          <a:xfrm>
            <a:off x="4140200" y="981075"/>
            <a:ext cx="576263" cy="0"/>
          </a:xfrm>
          <a:prstGeom prst="line">
            <a:avLst/>
          </a:prstGeom>
          <a:noFill/>
          <a:ln w="76200">
            <a:solidFill>
              <a:srgbClr val="FFFF00"/>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49" name="Group 45"/>
          <p:cNvGraphicFramePr>
            <a:graphicFrameLocks noGrp="1"/>
          </p:cNvGraphicFramePr>
          <p:nvPr>
            <p:ph/>
          </p:nvPr>
        </p:nvGraphicFramePr>
        <p:xfrm>
          <a:off x="755650" y="333375"/>
          <a:ext cx="8064500" cy="8359775"/>
        </p:xfrm>
        <a:graphic>
          <a:graphicData uri="http://schemas.openxmlformats.org/drawingml/2006/table">
            <a:tbl>
              <a:tblPr/>
              <a:tblGrid>
                <a:gridCol w="2677857"/>
                <a:gridCol w="2692144"/>
                <a:gridCol w="2694499"/>
              </a:tblGrid>
              <a:tr h="944914">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Speculum examination</a:t>
                      </a:r>
                    </a:p>
                  </a:txBody>
                  <a:tcPr marL="91431" marR="91431"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inspection</a:t>
                      </a:r>
                    </a:p>
                  </a:txBody>
                  <a:tcPr marL="91431" marR="91431"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palpation</a:t>
                      </a:r>
                    </a:p>
                  </a:txBody>
                  <a:tcPr marL="91431" marR="91431"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026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Vaginal mucosa</a:t>
                      </a:r>
                    </a:p>
                  </a:txBody>
                  <a:tcPr marL="91431" marR="91431"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Colour, lesion, rugosity</a:t>
                      </a:r>
                    </a:p>
                  </a:txBody>
                  <a:tcPr marL="91431" marR="91431"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lesion, rugosity</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532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cervix</a:t>
                      </a:r>
                    </a:p>
                  </a:txBody>
                  <a:tcPr marL="91431" marR="91431"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symmetry</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 shape</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 colour</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 surface characteristics</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smtClean="0">
                          <a:ln>
                            <a:noFill/>
                          </a:ln>
                          <a:solidFill>
                            <a:schemeClr val="tx1"/>
                          </a:solidFill>
                          <a:effectLst/>
                          <a:latin typeface="Tahoma" pitchFamily="34" charset="0"/>
                        </a:rPr>
                        <a:t>    -lesions</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dirty="0" smtClean="0">
                          <a:ln>
                            <a:noFill/>
                          </a:ln>
                          <a:solidFill>
                            <a:schemeClr val="tx1"/>
                          </a:solidFill>
                          <a:effectLst/>
                          <a:latin typeface="Tahoma" pitchFamily="34" charset="0"/>
                        </a:rPr>
                        <a:t> - surface characteristics</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GB" sz="2800" b="0" i="0" u="none" strike="noStrike" cap="none" normalizeH="0" baseline="0" dirty="0" smtClean="0">
                          <a:ln>
                            <a:noFill/>
                          </a:ln>
                          <a:solidFill>
                            <a:schemeClr val="tx1"/>
                          </a:solidFill>
                          <a:effectLst/>
                          <a:latin typeface="Tahoma" pitchFamily="34" charset="0"/>
                        </a:rPr>
                        <a:t>    -lesions</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dirty="0" smtClean="0">
                        <a:ln>
                          <a:noFill/>
                        </a:ln>
                        <a:solidFill>
                          <a:schemeClr val="tx1"/>
                        </a:solidFill>
                        <a:effectLst/>
                        <a:latin typeface="Tahoma" pitchFamily="34" charset="0"/>
                      </a:endParaRPr>
                    </a:p>
                  </a:txBody>
                  <a:tcPr marL="91431" marR="91431"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4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2634">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2962">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2634">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smtClean="0">
                        <a:ln>
                          <a:noFill/>
                        </a:ln>
                        <a:solidFill>
                          <a:schemeClr val="tx1"/>
                        </a:solidFill>
                        <a:effectLst/>
                        <a:latin typeface="Tahoma" pitchFamily="34" charset="0"/>
                      </a:endParaRPr>
                    </a:p>
                  </a:txBody>
                  <a:tcPr marL="91431" marR="91431"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GB" sz="2800" b="0" i="0" u="none" strike="noStrike" cap="none" normalizeH="0" baseline="0" dirty="0" smtClean="0">
                        <a:ln>
                          <a:noFill/>
                        </a:ln>
                        <a:solidFill>
                          <a:schemeClr val="tx1"/>
                        </a:solidFill>
                        <a:effectLst/>
                        <a:latin typeface="Tahoma" pitchFamily="34" charset="0"/>
                      </a:endParaRPr>
                    </a:p>
                  </a:txBody>
                  <a:tcPr marL="91431" marR="91431"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4" descr="img033"/>
          <p:cNvPicPr>
            <a:picLocks noGrp="1" noChangeAspect="1" noChangeArrowheads="1"/>
          </p:cNvPicPr>
          <p:nvPr>
            <p:ph idx="1"/>
          </p:nvPr>
        </p:nvPicPr>
        <p:blipFill>
          <a:blip r:embed="rId2"/>
          <a:stretch>
            <a:fillRect/>
          </a:stretch>
        </p:blipFill>
        <p:spPr>
          <a:xfrm>
            <a:off x="2286000" y="2029619"/>
            <a:ext cx="4572000" cy="3429000"/>
          </a:xfrm>
          <a:noFill/>
        </p:spPr>
      </p:pic>
      <p:sp>
        <p:nvSpPr>
          <p:cNvPr id="128002"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4" descr="img034"/>
          <p:cNvPicPr>
            <a:picLocks noGrp="1" noChangeAspect="1" noChangeArrowheads="1"/>
          </p:cNvPicPr>
          <p:nvPr>
            <p:ph idx="1"/>
          </p:nvPr>
        </p:nvPicPr>
        <p:blipFill>
          <a:blip r:embed="rId2"/>
          <a:srcRect/>
          <a:stretch>
            <a:fillRect/>
          </a:stretch>
        </p:blipFill>
        <p:spPr>
          <a:xfrm>
            <a:off x="0" y="-360363"/>
            <a:ext cx="9144000" cy="6858001"/>
          </a:xfrm>
          <a:noFill/>
        </p:spPr>
      </p:pic>
      <p:sp>
        <p:nvSpPr>
          <p:cNvPr id="129026"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4" descr="img035"/>
          <p:cNvPicPr>
            <a:picLocks noGrp="1" noChangeAspect="1" noChangeArrowheads="1"/>
          </p:cNvPicPr>
          <p:nvPr>
            <p:ph idx="1"/>
          </p:nvPr>
        </p:nvPicPr>
        <p:blipFill>
          <a:blip r:embed="rId2"/>
          <a:srcRect/>
          <a:stretch>
            <a:fillRect/>
          </a:stretch>
        </p:blipFill>
        <p:spPr>
          <a:xfrm>
            <a:off x="0" y="-360363"/>
            <a:ext cx="9144000" cy="6858001"/>
          </a:xfrm>
          <a:noFill/>
        </p:spPr>
      </p:pic>
      <p:sp>
        <p:nvSpPr>
          <p:cNvPr id="130050"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4" descr="img036"/>
          <p:cNvPicPr>
            <a:picLocks noGrp="1" noChangeAspect="1" noChangeArrowheads="1"/>
          </p:cNvPicPr>
          <p:nvPr>
            <p:ph idx="1"/>
          </p:nvPr>
        </p:nvPicPr>
        <p:blipFill>
          <a:blip r:embed="rId2"/>
          <a:srcRect/>
          <a:stretch>
            <a:fillRect/>
          </a:stretch>
        </p:blipFill>
        <p:spPr>
          <a:xfrm>
            <a:off x="0" y="-315913"/>
            <a:ext cx="9144000" cy="6858001"/>
          </a:xfrm>
          <a:noFill/>
        </p:spPr>
      </p:pic>
      <p:sp>
        <p:nvSpPr>
          <p:cNvPr id="131074"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5" descr="MartinPelvimeter2"/>
          <p:cNvPicPr>
            <a:picLocks noGrp="1" noChangeAspect="1" noChangeArrowheads="1"/>
          </p:cNvPicPr>
          <p:nvPr>
            <p:ph idx="1"/>
          </p:nvPr>
        </p:nvPicPr>
        <p:blipFill>
          <a:blip r:embed="rId2"/>
          <a:stretch>
            <a:fillRect/>
          </a:stretch>
        </p:blipFill>
        <p:spPr>
          <a:xfrm>
            <a:off x="3979718" y="2763217"/>
            <a:ext cx="1184564" cy="1961804"/>
          </a:xfrm>
          <a:noFill/>
        </p:spPr>
      </p:pic>
      <p:sp>
        <p:nvSpPr>
          <p:cNvPr id="132098"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395288" y="1295400"/>
            <a:ext cx="8424862" cy="4648200"/>
          </a:xfrm>
        </p:spPr>
        <p:txBody>
          <a:bodyPr/>
          <a:lstStyle/>
          <a:p>
            <a:pPr eaLnBrk="1" hangingPunct="1">
              <a:lnSpc>
                <a:spcPct val="90000"/>
              </a:lnSpc>
              <a:buFontTx/>
              <a:buNone/>
            </a:pPr>
            <a:r>
              <a:rPr lang="en-US" smtClean="0"/>
              <a:t>   Inspection of the vulva</a:t>
            </a:r>
          </a:p>
          <a:p>
            <a:pPr eaLnBrk="1" hangingPunct="1">
              <a:lnSpc>
                <a:spcPct val="90000"/>
              </a:lnSpc>
              <a:buFontTx/>
              <a:buNone/>
            </a:pPr>
            <a:r>
              <a:rPr lang="en-US" smtClean="0"/>
              <a:t>   Speculam examination </a:t>
            </a:r>
          </a:p>
          <a:p>
            <a:pPr eaLnBrk="1" hangingPunct="1">
              <a:lnSpc>
                <a:spcPct val="90000"/>
              </a:lnSpc>
              <a:buFontTx/>
              <a:buNone/>
            </a:pPr>
            <a:r>
              <a:rPr lang="en-US" smtClean="0"/>
              <a:t>                 Inspection of vagina &amp; cervix</a:t>
            </a:r>
          </a:p>
          <a:p>
            <a:pPr eaLnBrk="1" hangingPunct="1">
              <a:lnSpc>
                <a:spcPct val="90000"/>
              </a:lnSpc>
              <a:buFontTx/>
              <a:buNone/>
            </a:pPr>
            <a:r>
              <a:rPr lang="en-US" smtClean="0"/>
              <a:t>   Digital examination</a:t>
            </a:r>
          </a:p>
          <a:p>
            <a:pPr eaLnBrk="1" hangingPunct="1">
              <a:lnSpc>
                <a:spcPct val="90000"/>
              </a:lnSpc>
              <a:buFontTx/>
              <a:buNone/>
            </a:pPr>
            <a:r>
              <a:rPr lang="en-US" smtClean="0"/>
              <a:t>                 Palpation of the vagina &amp; cx</a:t>
            </a:r>
          </a:p>
          <a:p>
            <a:pPr eaLnBrk="1" hangingPunct="1">
              <a:lnSpc>
                <a:spcPct val="90000"/>
              </a:lnSpc>
              <a:buFontTx/>
              <a:buNone/>
            </a:pPr>
            <a:r>
              <a:rPr lang="en-US" smtClean="0"/>
              <a:t>   Bimanual examination</a:t>
            </a:r>
          </a:p>
          <a:p>
            <a:pPr eaLnBrk="1" hangingPunct="1">
              <a:lnSpc>
                <a:spcPct val="90000"/>
              </a:lnSpc>
              <a:buFontTx/>
              <a:buNone/>
            </a:pPr>
            <a:r>
              <a:rPr lang="en-US" smtClean="0"/>
              <a:t>                 Bimanual Palpation of the </a:t>
            </a:r>
          </a:p>
          <a:p>
            <a:pPr eaLnBrk="1" hangingPunct="1">
              <a:lnSpc>
                <a:spcPct val="90000"/>
              </a:lnSpc>
              <a:buFontTx/>
              <a:buNone/>
            </a:pPr>
            <a:r>
              <a:rPr lang="en-US" smtClean="0"/>
              <a:t>                 uterus &amp; the adnexia</a:t>
            </a:r>
          </a:p>
        </p:txBody>
      </p:sp>
      <p:sp>
        <p:nvSpPr>
          <p:cNvPr id="17410" name="Rectangle 2"/>
          <p:cNvSpPr>
            <a:spLocks noGrp="1" noChangeArrowheads="1"/>
          </p:cNvSpPr>
          <p:nvPr>
            <p:ph type="title"/>
          </p:nvPr>
        </p:nvSpPr>
        <p:spPr/>
        <p:txBody>
          <a:bodyPr/>
          <a:lstStyle/>
          <a:p>
            <a:pPr eaLnBrk="1" hangingPunct="1"/>
            <a:r>
              <a:rPr lang="en-US" smtClean="0"/>
              <a:t>Components of pelvic examination are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Position">
            <a:hlinkClick r:id="rId2"/>
          </p:cNvPr>
          <p:cNvPicPr>
            <a:picLocks noGrp="1" noChangeAspect="1" noChangeArrowheads="1"/>
          </p:cNvPicPr>
          <p:nvPr>
            <p:ph idx="1"/>
          </p:nvPr>
        </p:nvPicPr>
        <p:blipFill>
          <a:blip r:embed="rId3"/>
          <a:stretch>
            <a:fillRect/>
          </a:stretch>
        </p:blipFill>
        <p:spPr>
          <a:xfrm>
            <a:off x="1554692" y="1481138"/>
            <a:ext cx="6034616" cy="4525962"/>
          </a:xfrm>
        </p:spPr>
      </p:pic>
      <p:sp>
        <p:nvSpPr>
          <p:cNvPr id="18434" name="Rectangle 2"/>
          <p:cNvSpPr>
            <a:spLocks noGrp="1" noChangeArrowheads="1"/>
          </p:cNvSpPr>
          <p:nvPr>
            <p:ph type="title"/>
          </p:nvPr>
        </p:nvSpPr>
        <p:spPr/>
        <p:txBody>
          <a:bodyPr/>
          <a:lstStyle/>
          <a:p>
            <a:pPr eaLnBrk="1" hangingPunct="1"/>
            <a:r>
              <a:rPr lang="en-US" sz="3200" smtClean="0"/>
              <a:t>Inspection of the vulva</a:t>
            </a:r>
            <a:br>
              <a:rPr lang="en-US" sz="3200" smtClean="0"/>
            </a:br>
            <a:endParaRPr lang="en-GB" sz="320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Perineum &amp; External Genitalia of Female"/>
          <p:cNvPicPr>
            <a:picLocks noGrp="1" noChangeAspect="1" noChangeArrowheads="1"/>
          </p:cNvPicPr>
          <p:nvPr>
            <p:ph idx="1"/>
          </p:nvPr>
        </p:nvPicPr>
        <p:blipFill>
          <a:blip r:embed="rId2"/>
          <a:stretch>
            <a:fillRect/>
          </a:stretch>
        </p:blipFill>
        <p:spPr>
          <a:xfrm>
            <a:off x="1843249" y="1481138"/>
            <a:ext cx="5457501" cy="4525962"/>
          </a:xfrm>
          <a:noFill/>
        </p:spPr>
      </p:pic>
      <p:sp>
        <p:nvSpPr>
          <p:cNvPr id="19458"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p:txBody>
          <a:bodyPr/>
          <a:lstStyle/>
          <a:p>
            <a:pPr eaLnBrk="1" hangingPunct="1"/>
            <a:endParaRPr lang="en-GB" smtClean="0"/>
          </a:p>
        </p:txBody>
      </p:sp>
      <p:sp>
        <p:nvSpPr>
          <p:cNvPr id="20482" name="Rectangle 2"/>
          <p:cNvSpPr>
            <a:spLocks noGrp="1" noChangeArrowheads="1"/>
          </p:cNvSpPr>
          <p:nvPr>
            <p:ph type="title"/>
          </p:nvPr>
        </p:nvSpPr>
        <p:spPr/>
        <p:txBody>
          <a:bodyPr/>
          <a:lstStyle/>
          <a:p>
            <a:pPr eaLnBrk="1" hangingPunct="1"/>
            <a:endParaRPr lang="en-GB" smtClean="0"/>
          </a:p>
        </p:txBody>
      </p:sp>
      <p:pic>
        <p:nvPicPr>
          <p:cNvPr id="20484" name="Picture 4" descr="Vulva"/>
          <p:cNvPicPr>
            <a:picLocks noChangeAspect="1" noChangeArrowheads="1"/>
          </p:cNvPicPr>
          <p:nvPr/>
        </p:nvPicPr>
        <p:blipFill>
          <a:blip r:embed="rId2"/>
          <a:srcRect/>
          <a:stretch>
            <a:fillRect/>
          </a:stretch>
        </p:blipFill>
        <p:spPr bwMode="auto">
          <a:xfrm>
            <a:off x="1371600" y="874713"/>
            <a:ext cx="6400800" cy="510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827088" y="476250"/>
            <a:ext cx="8001000" cy="838200"/>
          </a:xfrm>
        </p:spPr>
        <p:txBody>
          <a:bodyPr/>
          <a:lstStyle/>
          <a:p>
            <a:pPr eaLnBrk="1" hangingPunct="1"/>
            <a:r>
              <a:rPr lang="en-US" smtClean="0"/>
              <a:t>Inspection of the vulva</a:t>
            </a:r>
          </a:p>
        </p:txBody>
      </p:sp>
      <p:sp>
        <p:nvSpPr>
          <p:cNvPr id="21507" name="Rectangle 7"/>
          <p:cNvSpPr>
            <a:spLocks noGrp="1" noChangeArrowheads="1"/>
          </p:cNvSpPr>
          <p:nvPr>
            <p:ph type="body" sz="half" idx="1"/>
          </p:nvPr>
        </p:nvSpPr>
        <p:spPr>
          <a:xfrm>
            <a:off x="2484438" y="1295400"/>
            <a:ext cx="4464050" cy="5229225"/>
          </a:xfrm>
        </p:spPr>
        <p:txBody>
          <a:bodyPr/>
          <a:lstStyle/>
          <a:p>
            <a:pPr eaLnBrk="1" hangingPunct="1">
              <a:lnSpc>
                <a:spcPct val="80000"/>
              </a:lnSpc>
            </a:pPr>
            <a:r>
              <a:rPr lang="en-US" sz="2400" smtClean="0"/>
              <a:t>Mons pubis</a:t>
            </a:r>
          </a:p>
          <a:p>
            <a:pPr eaLnBrk="1" hangingPunct="1">
              <a:lnSpc>
                <a:spcPct val="80000"/>
              </a:lnSpc>
            </a:pPr>
            <a:r>
              <a:rPr lang="en-US" sz="2400" smtClean="0"/>
              <a:t>Labia majora</a:t>
            </a:r>
          </a:p>
          <a:p>
            <a:pPr eaLnBrk="1" hangingPunct="1">
              <a:lnSpc>
                <a:spcPct val="80000"/>
              </a:lnSpc>
            </a:pPr>
            <a:r>
              <a:rPr lang="en-US" sz="2400" smtClean="0"/>
              <a:t>Labia minora</a:t>
            </a:r>
          </a:p>
          <a:p>
            <a:pPr eaLnBrk="1" hangingPunct="1">
              <a:lnSpc>
                <a:spcPct val="80000"/>
              </a:lnSpc>
            </a:pPr>
            <a:r>
              <a:rPr lang="en-US" sz="2400" smtClean="0"/>
              <a:t>Perineal body</a:t>
            </a:r>
          </a:p>
          <a:p>
            <a:pPr eaLnBrk="1" hangingPunct="1">
              <a:lnSpc>
                <a:spcPct val="80000"/>
              </a:lnSpc>
            </a:pPr>
            <a:r>
              <a:rPr lang="en-US" sz="2400" smtClean="0"/>
              <a:t>Anal region</a:t>
            </a:r>
          </a:p>
          <a:p>
            <a:pPr eaLnBrk="1" hangingPunct="1">
              <a:lnSpc>
                <a:spcPct val="80000"/>
              </a:lnSpc>
            </a:pPr>
            <a:r>
              <a:rPr lang="en-US" sz="2400" smtClean="0"/>
              <a:t>Fourchette</a:t>
            </a:r>
          </a:p>
          <a:p>
            <a:pPr eaLnBrk="1" hangingPunct="1">
              <a:lnSpc>
                <a:spcPct val="80000"/>
              </a:lnSpc>
            </a:pPr>
            <a:r>
              <a:rPr lang="en-US" sz="2400" smtClean="0"/>
              <a:t>Fossa navicularis</a:t>
            </a:r>
          </a:p>
          <a:p>
            <a:pPr eaLnBrk="1" hangingPunct="1">
              <a:lnSpc>
                <a:spcPct val="80000"/>
              </a:lnSpc>
            </a:pPr>
            <a:r>
              <a:rPr lang="en-US" sz="2400" smtClean="0"/>
              <a:t>Vagina</a:t>
            </a:r>
          </a:p>
          <a:p>
            <a:pPr eaLnBrk="1" hangingPunct="1">
              <a:lnSpc>
                <a:spcPct val="80000"/>
              </a:lnSpc>
            </a:pPr>
            <a:r>
              <a:rPr lang="en-US" sz="2400" smtClean="0"/>
              <a:t>Vestibule</a:t>
            </a:r>
          </a:p>
          <a:p>
            <a:pPr eaLnBrk="1" hangingPunct="1">
              <a:lnSpc>
                <a:spcPct val="80000"/>
              </a:lnSpc>
            </a:pPr>
            <a:r>
              <a:rPr lang="en-US" sz="2400" smtClean="0"/>
              <a:t>External urinary meatus</a:t>
            </a:r>
          </a:p>
          <a:p>
            <a:pPr eaLnBrk="1" hangingPunct="1">
              <a:lnSpc>
                <a:spcPct val="80000"/>
              </a:lnSpc>
            </a:pPr>
            <a:r>
              <a:rPr lang="en-US" sz="2400" smtClean="0"/>
              <a:t>Clitoris</a:t>
            </a:r>
          </a:p>
          <a:p>
            <a:pPr eaLnBrk="1" hangingPunct="1">
              <a:lnSpc>
                <a:spcPct val="80000"/>
              </a:lnSpc>
            </a:pPr>
            <a:r>
              <a:rPr lang="en-US" sz="2400" smtClean="0"/>
              <a:t>Prepuce</a:t>
            </a:r>
          </a:p>
          <a:p>
            <a:pPr eaLnBrk="1" hangingPunct="1">
              <a:lnSpc>
                <a:spcPct val="80000"/>
              </a:lnSpc>
            </a:pPr>
            <a:r>
              <a:rPr lang="en-US" sz="2400" smtClean="0"/>
              <a:t>Frenulum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4" descr="96"/>
          <p:cNvPicPr>
            <a:picLocks noGrp="1" noChangeAspect="1" noChangeArrowheads="1"/>
          </p:cNvPicPr>
          <p:nvPr>
            <p:ph sz="half" idx="1"/>
          </p:nvPr>
        </p:nvPicPr>
        <p:blipFill>
          <a:blip r:embed="rId2"/>
          <a:stretch>
            <a:fillRect/>
          </a:stretch>
        </p:blipFill>
        <p:spPr>
          <a:xfrm>
            <a:off x="1187196" y="2454815"/>
            <a:ext cx="2578608" cy="2578608"/>
          </a:xfrm>
          <a:noFill/>
        </p:spPr>
      </p:pic>
      <p:sp>
        <p:nvSpPr>
          <p:cNvPr id="22532" name="Rectangle 5"/>
          <p:cNvSpPr>
            <a:spLocks noGrp="1" noChangeArrowheads="1"/>
          </p:cNvSpPr>
          <p:nvPr>
            <p:ph sz="half" idx="2"/>
          </p:nvPr>
        </p:nvSpPr>
        <p:spPr>
          <a:xfrm>
            <a:off x="4648200" y="476250"/>
            <a:ext cx="3810000" cy="5467350"/>
          </a:xfrm>
        </p:spPr>
        <p:txBody>
          <a:bodyPr/>
          <a:lstStyle/>
          <a:p>
            <a:pPr eaLnBrk="1" hangingPunct="1"/>
            <a:r>
              <a:rPr lang="en-GB" smtClean="0"/>
              <a:t>Lies above the pubic symphysis</a:t>
            </a:r>
          </a:p>
          <a:p>
            <a:pPr eaLnBrk="1" hangingPunct="1"/>
            <a:r>
              <a:rPr lang="en-GB" smtClean="0"/>
              <a:t>Composed of fibrofatty pad of tissue</a:t>
            </a:r>
          </a:p>
          <a:p>
            <a:pPr eaLnBrk="1" hangingPunct="1"/>
            <a:r>
              <a:rPr lang="en-GB" smtClean="0"/>
              <a:t>posses dense pubic hair distributed as an inverted triangle in adults</a:t>
            </a:r>
          </a:p>
          <a:p>
            <a:pPr eaLnBrk="1" hangingPunct="1"/>
            <a:r>
              <a:rPr lang="en-GB" smtClean="0"/>
              <a:t>Pubic hair start to grow from 11-12 yrs</a:t>
            </a:r>
          </a:p>
        </p:txBody>
      </p:sp>
      <p:sp>
        <p:nvSpPr>
          <p:cNvPr id="22530" name="Rectangle 2"/>
          <p:cNvSpPr>
            <a:spLocks noGrp="1" noChangeArrowheads="1"/>
          </p:cNvSpPr>
          <p:nvPr>
            <p:ph type="title"/>
          </p:nvPr>
        </p:nvSpPr>
        <p:spPr/>
        <p:txBody>
          <a:bodyPr/>
          <a:lstStyle/>
          <a:p>
            <a:pPr eaLnBrk="1" hangingPunct="1"/>
            <a:r>
              <a:rPr lang="en-US" smtClean="0"/>
              <a:t>Mons pubis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8" descr="Position">
            <a:hlinkClick r:id="rId2"/>
          </p:cNvPr>
          <p:cNvPicPr>
            <a:picLocks noGrp="1" noChangeAspect="1" noChangeArrowheads="1"/>
          </p:cNvPicPr>
          <p:nvPr>
            <p:ph sz="half" idx="1"/>
          </p:nvPr>
        </p:nvPicPr>
        <p:blipFill>
          <a:blip r:embed="rId3"/>
          <a:srcRect/>
          <a:stretch>
            <a:fillRect/>
          </a:stretch>
        </p:blipFill>
        <p:spPr>
          <a:xfrm>
            <a:off x="0" y="1268413"/>
            <a:ext cx="3810000" cy="2857500"/>
          </a:xfrm>
        </p:spPr>
      </p:pic>
      <p:sp>
        <p:nvSpPr>
          <p:cNvPr id="23555" name="Rectangle 6"/>
          <p:cNvSpPr>
            <a:spLocks noGrp="1" noChangeArrowheads="1"/>
          </p:cNvSpPr>
          <p:nvPr>
            <p:ph sz="half" idx="2"/>
          </p:nvPr>
        </p:nvSpPr>
        <p:spPr>
          <a:xfrm>
            <a:off x="3924300" y="620713"/>
            <a:ext cx="4968875" cy="5610225"/>
          </a:xfrm>
        </p:spPr>
        <p:txBody>
          <a:bodyPr/>
          <a:lstStyle/>
          <a:p>
            <a:pPr eaLnBrk="1" hangingPunct="1">
              <a:lnSpc>
                <a:spcPct val="90000"/>
              </a:lnSpc>
            </a:pPr>
            <a:r>
              <a:rPr lang="en-GB" sz="2400" smtClean="0"/>
              <a:t>They are two longitudinal cutaneous folds lined by squamous epithelium with hair follicles sweat glands &amp; sebaceous glands.</a:t>
            </a:r>
          </a:p>
          <a:p>
            <a:pPr eaLnBrk="1" hangingPunct="1">
              <a:lnSpc>
                <a:spcPct val="90000"/>
              </a:lnSpc>
            </a:pPr>
            <a:r>
              <a:rPr lang="en-GB" sz="2400" smtClean="0"/>
              <a:t>Extends anteriorly to </a:t>
            </a:r>
            <a:r>
              <a:rPr lang="en-US" sz="2400" smtClean="0"/>
              <a:t>Mons pubis &amp; posteriorly joins medially to form the posterior commissure in front of the anus to enclose the pudendal cleft.</a:t>
            </a:r>
          </a:p>
          <a:p>
            <a:pPr eaLnBrk="1" hangingPunct="1">
              <a:lnSpc>
                <a:spcPct val="90000"/>
              </a:lnSpc>
            </a:pPr>
            <a:r>
              <a:rPr lang="en-US" sz="2400" smtClean="0"/>
              <a:t>Inner smooth surface is hairless.</a:t>
            </a:r>
          </a:p>
          <a:p>
            <a:pPr eaLnBrk="1" hangingPunct="1">
              <a:lnSpc>
                <a:spcPct val="90000"/>
              </a:lnSpc>
            </a:pPr>
            <a:r>
              <a:rPr lang="en-US" sz="2400" smtClean="0"/>
              <a:t>Outer surface covered with dense hair.</a:t>
            </a:r>
          </a:p>
          <a:p>
            <a:pPr eaLnBrk="1" hangingPunct="1">
              <a:lnSpc>
                <a:spcPct val="90000"/>
              </a:lnSpc>
            </a:pPr>
            <a:r>
              <a:rPr lang="en-US" sz="2400" smtClean="0"/>
              <a:t>It is homologous with the male scrotum.</a:t>
            </a:r>
          </a:p>
          <a:p>
            <a:pPr eaLnBrk="1" hangingPunct="1">
              <a:lnSpc>
                <a:spcPct val="90000"/>
              </a:lnSpc>
            </a:pPr>
            <a:endParaRPr lang="en-GB" sz="2400" smtClean="0"/>
          </a:p>
        </p:txBody>
      </p:sp>
      <p:sp>
        <p:nvSpPr>
          <p:cNvPr id="23554" name="Rectangle 2"/>
          <p:cNvSpPr>
            <a:spLocks noGrp="1" noChangeArrowheads="1"/>
          </p:cNvSpPr>
          <p:nvPr>
            <p:ph type="title"/>
          </p:nvPr>
        </p:nvSpPr>
        <p:spPr/>
        <p:txBody>
          <a:bodyPr/>
          <a:lstStyle/>
          <a:p>
            <a:pPr eaLnBrk="1" hangingPunct="1"/>
            <a:r>
              <a:rPr lang="en-US" smtClean="0"/>
              <a:t>Labia majora</a:t>
            </a:r>
          </a:p>
        </p:txBody>
      </p:sp>
      <p:pic>
        <p:nvPicPr>
          <p:cNvPr id="23557" name="Picture 9" descr="The Hymen"/>
          <p:cNvPicPr>
            <a:picLocks noChangeAspect="1" noChangeArrowheads="1"/>
          </p:cNvPicPr>
          <p:nvPr/>
        </p:nvPicPr>
        <p:blipFill>
          <a:blip r:embed="rId4"/>
          <a:srcRect/>
          <a:stretch>
            <a:fillRect/>
          </a:stretch>
        </p:blipFill>
        <p:spPr bwMode="auto">
          <a:xfrm>
            <a:off x="755650" y="3500438"/>
            <a:ext cx="2463800"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p:txBody>
          <a:bodyPr/>
          <a:lstStyle/>
          <a:p>
            <a:endParaRPr lang="en-US" smtClean="0"/>
          </a:p>
        </p:txBody>
      </p:sp>
      <p:sp>
        <p:nvSpPr>
          <p:cNvPr id="5122" name="Title 1"/>
          <p:cNvSpPr>
            <a:spLocks noGrp="1"/>
          </p:cNvSpPr>
          <p:nvPr>
            <p:ph type="title"/>
          </p:nvPr>
        </p:nvSpPr>
        <p:spPr/>
        <p:txBody>
          <a:bodyPr/>
          <a:lstStyle/>
          <a:p>
            <a:endParaRPr lang="en-US" smtClean="0"/>
          </a:p>
        </p:txBody>
      </p:sp>
      <p:pic>
        <p:nvPicPr>
          <p:cNvPr id="5124" name="Picture 2"/>
          <p:cNvPicPr>
            <a:picLocks noChangeAspect="1" noChangeArrowheads="1"/>
          </p:cNvPicPr>
          <p:nvPr/>
        </p:nvPicPr>
        <p:blipFill>
          <a:blip r:embed="rId2"/>
          <a:srcRect/>
          <a:stretch>
            <a:fillRect/>
          </a:stretch>
        </p:blipFill>
        <p:spPr bwMode="auto">
          <a:xfrm>
            <a:off x="0" y="0"/>
            <a:ext cx="9644063" cy="72326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The Hymen"/>
          <p:cNvPicPr>
            <a:picLocks noGrp="1" noChangeAspect="1" noChangeArrowheads="1"/>
          </p:cNvPicPr>
          <p:nvPr>
            <p:ph sz="half" idx="1"/>
          </p:nvPr>
        </p:nvPicPr>
        <p:blipFill>
          <a:blip r:embed="rId2"/>
          <a:srcRect/>
          <a:stretch>
            <a:fillRect/>
          </a:stretch>
        </p:blipFill>
        <p:spPr>
          <a:xfrm>
            <a:off x="250825" y="1268413"/>
            <a:ext cx="3810000" cy="4567237"/>
          </a:xfrm>
          <a:noFill/>
        </p:spPr>
      </p:pic>
      <p:sp>
        <p:nvSpPr>
          <p:cNvPr id="24580" name="Rectangle 4"/>
          <p:cNvSpPr>
            <a:spLocks noGrp="1" noChangeArrowheads="1"/>
          </p:cNvSpPr>
          <p:nvPr>
            <p:ph sz="half" idx="2"/>
          </p:nvPr>
        </p:nvSpPr>
        <p:spPr>
          <a:xfrm>
            <a:off x="4356100" y="620713"/>
            <a:ext cx="4464050" cy="5903912"/>
          </a:xfrm>
        </p:spPr>
        <p:txBody>
          <a:bodyPr/>
          <a:lstStyle/>
          <a:p>
            <a:pPr eaLnBrk="1" hangingPunct="1">
              <a:lnSpc>
                <a:spcPct val="80000"/>
              </a:lnSpc>
            </a:pPr>
            <a:r>
              <a:rPr lang="en-GB" sz="2400" smtClean="0"/>
              <a:t>They are two longitudinal cutaneous folds enclosed by </a:t>
            </a:r>
            <a:r>
              <a:rPr lang="en-US" sz="2400" smtClean="0"/>
              <a:t>Labia majora.</a:t>
            </a:r>
          </a:p>
          <a:p>
            <a:pPr eaLnBrk="1" hangingPunct="1">
              <a:lnSpc>
                <a:spcPct val="80000"/>
              </a:lnSpc>
            </a:pPr>
            <a:r>
              <a:rPr lang="en-US" sz="2400" smtClean="0"/>
              <a:t>Anteriorly it divide  &amp; unite to enclose the clitoris to form prepuce &amp; frenulum</a:t>
            </a:r>
          </a:p>
          <a:p>
            <a:pPr eaLnBrk="1" hangingPunct="1">
              <a:lnSpc>
                <a:spcPct val="80000"/>
              </a:lnSpc>
            </a:pPr>
            <a:r>
              <a:rPr lang="en-US" sz="2400" smtClean="0"/>
              <a:t>Posteriorly it fuse  at midline to form fourchette.(it may lacerate during child birth).</a:t>
            </a:r>
          </a:p>
          <a:p>
            <a:pPr eaLnBrk="1" hangingPunct="1">
              <a:lnSpc>
                <a:spcPct val="80000"/>
              </a:lnSpc>
            </a:pPr>
            <a:r>
              <a:rPr lang="en-US" sz="2400" smtClean="0"/>
              <a:t>Fossa navicularis forms between fourchette &amp; vaginal orifice.</a:t>
            </a:r>
          </a:p>
          <a:p>
            <a:pPr eaLnBrk="1" hangingPunct="1">
              <a:lnSpc>
                <a:spcPct val="80000"/>
              </a:lnSpc>
            </a:pPr>
            <a:r>
              <a:rPr lang="en-US" sz="2400" smtClean="0"/>
              <a:t>Devoid of hair follicles.</a:t>
            </a:r>
          </a:p>
          <a:p>
            <a:pPr eaLnBrk="1" hangingPunct="1">
              <a:lnSpc>
                <a:spcPct val="80000"/>
              </a:lnSpc>
            </a:pPr>
            <a:r>
              <a:rPr lang="en-US" sz="2400" smtClean="0"/>
              <a:t>It possess connective tissue, sebaceous glands, erectile muscle fibers, rich blood vessels &amp; nerve endings.</a:t>
            </a:r>
          </a:p>
          <a:p>
            <a:pPr eaLnBrk="1" hangingPunct="1">
              <a:lnSpc>
                <a:spcPct val="80000"/>
              </a:lnSpc>
            </a:pPr>
            <a:endParaRPr lang="en-GB" sz="2400" smtClean="0"/>
          </a:p>
        </p:txBody>
      </p:sp>
      <p:sp>
        <p:nvSpPr>
          <p:cNvPr id="24578" name="Rectangle 2"/>
          <p:cNvSpPr>
            <a:spLocks noGrp="1" noChangeArrowheads="1"/>
          </p:cNvSpPr>
          <p:nvPr>
            <p:ph type="title"/>
          </p:nvPr>
        </p:nvSpPr>
        <p:spPr/>
        <p:txBody>
          <a:bodyPr/>
          <a:lstStyle/>
          <a:p>
            <a:pPr eaLnBrk="1" hangingPunct="1"/>
            <a:r>
              <a:rPr lang="en-US" smtClean="0"/>
              <a:t>Labia minora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4"/>
          <p:cNvSpPr>
            <a:spLocks noGrp="1" noChangeArrowheads="1"/>
          </p:cNvSpPr>
          <p:nvPr>
            <p:ph sz="half" idx="1"/>
          </p:nvPr>
        </p:nvSpPr>
        <p:spPr>
          <a:xfrm>
            <a:off x="539750" y="908050"/>
            <a:ext cx="4319588" cy="5949950"/>
          </a:xfrm>
        </p:spPr>
        <p:txBody>
          <a:bodyPr/>
          <a:lstStyle/>
          <a:p>
            <a:pPr eaLnBrk="1" hangingPunct="1">
              <a:lnSpc>
                <a:spcPct val="90000"/>
              </a:lnSpc>
            </a:pPr>
            <a:r>
              <a:rPr lang="en-GB" sz="2000" smtClean="0"/>
              <a:t>Female homologue of penis but it is separate from urethra.</a:t>
            </a:r>
          </a:p>
          <a:p>
            <a:pPr eaLnBrk="1" hangingPunct="1">
              <a:lnSpc>
                <a:spcPct val="90000"/>
              </a:lnSpc>
            </a:pPr>
            <a:r>
              <a:rPr lang="en-GB" sz="2000" smtClean="0"/>
              <a:t>Small cylindrical body measuring 2.5cm.</a:t>
            </a:r>
          </a:p>
          <a:p>
            <a:pPr eaLnBrk="1" hangingPunct="1">
              <a:lnSpc>
                <a:spcPct val="90000"/>
              </a:lnSpc>
            </a:pPr>
            <a:r>
              <a:rPr lang="en-GB" sz="2000" smtClean="0"/>
              <a:t>It consist of a glans, a body &amp; 2 crura. </a:t>
            </a:r>
          </a:p>
          <a:p>
            <a:pPr eaLnBrk="1" hangingPunct="1">
              <a:lnSpc>
                <a:spcPct val="90000"/>
              </a:lnSpc>
            </a:pPr>
            <a:r>
              <a:rPr lang="en-GB" sz="2000" smtClean="0"/>
              <a:t>Glans is covered by squamous epithelium &amp; rich nerve supply.</a:t>
            </a:r>
          </a:p>
          <a:p>
            <a:pPr eaLnBrk="1" hangingPunct="1">
              <a:lnSpc>
                <a:spcPct val="90000"/>
              </a:lnSpc>
            </a:pPr>
            <a:r>
              <a:rPr lang="en-GB" sz="2000" smtClean="0"/>
              <a:t>Body consist of 2 corpora cavernosa of erectile tissue enclosed in a fiberous sheeth.</a:t>
            </a:r>
          </a:p>
          <a:p>
            <a:pPr eaLnBrk="1" hangingPunct="1">
              <a:lnSpc>
                <a:spcPct val="90000"/>
              </a:lnSpc>
            </a:pPr>
            <a:r>
              <a:rPr lang="en-GB" sz="2000" smtClean="0"/>
              <a:t>Suspensory ligament attach </a:t>
            </a:r>
            <a:r>
              <a:rPr lang="en-US" sz="2000" smtClean="0"/>
              <a:t>Clitoris to the under surface of </a:t>
            </a:r>
            <a:r>
              <a:rPr lang="en-GB" sz="2000" smtClean="0"/>
              <a:t>pubic symphysis.</a:t>
            </a:r>
          </a:p>
          <a:p>
            <a:pPr eaLnBrk="1" hangingPunct="1">
              <a:lnSpc>
                <a:spcPct val="90000"/>
              </a:lnSpc>
            </a:pPr>
            <a:r>
              <a:rPr lang="en-GB" sz="2000" smtClean="0"/>
              <a:t>It plays an important role in sexual stimulation &amp; function</a:t>
            </a:r>
          </a:p>
          <a:p>
            <a:pPr eaLnBrk="1" hangingPunct="1">
              <a:lnSpc>
                <a:spcPct val="90000"/>
              </a:lnSpc>
            </a:pPr>
            <a:endParaRPr lang="en-GB" sz="2000" smtClean="0"/>
          </a:p>
        </p:txBody>
      </p:sp>
      <p:pic>
        <p:nvPicPr>
          <p:cNvPr id="25604" name="Picture 6" descr="The Hymen"/>
          <p:cNvPicPr>
            <a:picLocks noGrp="1" noChangeAspect="1" noChangeArrowheads="1"/>
          </p:cNvPicPr>
          <p:nvPr>
            <p:ph sz="half" idx="2"/>
          </p:nvPr>
        </p:nvPicPr>
        <p:blipFill>
          <a:blip r:embed="rId2"/>
          <a:stretch>
            <a:fillRect/>
          </a:stretch>
        </p:blipFill>
        <p:spPr>
          <a:xfrm>
            <a:off x="4779920" y="1481138"/>
            <a:ext cx="3775160" cy="4525962"/>
          </a:xfrm>
          <a:noFill/>
        </p:spPr>
      </p:pic>
      <p:sp>
        <p:nvSpPr>
          <p:cNvPr id="25602" name="Rectangle 2"/>
          <p:cNvSpPr>
            <a:spLocks noGrp="1" noChangeArrowheads="1"/>
          </p:cNvSpPr>
          <p:nvPr>
            <p:ph type="title"/>
          </p:nvPr>
        </p:nvSpPr>
        <p:spPr>
          <a:xfrm>
            <a:off x="5508625" y="381000"/>
            <a:ext cx="2873375" cy="838200"/>
          </a:xfrm>
        </p:spPr>
        <p:txBody>
          <a:bodyPr/>
          <a:lstStyle/>
          <a:p>
            <a:pPr eaLnBrk="1" hangingPunct="1"/>
            <a:r>
              <a:rPr lang="en-US" sz="3200" smtClean="0"/>
              <a:t>Clitoris</a:t>
            </a:r>
            <a:br>
              <a:rPr lang="en-US" sz="3200" smtClean="0"/>
            </a:br>
            <a:endParaRPr lang="en-US" sz="32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6" descr="yhst-5415996746310_1900_1987825"/>
          <p:cNvPicPr>
            <a:picLocks noGrp="1" noChangeAspect="1" noChangeArrowheads="1"/>
          </p:cNvPicPr>
          <p:nvPr>
            <p:ph sz="half" idx="1"/>
          </p:nvPr>
        </p:nvPicPr>
        <p:blipFill>
          <a:blip r:embed="rId2"/>
          <a:srcRect/>
          <a:stretch>
            <a:fillRect/>
          </a:stretch>
        </p:blipFill>
        <p:spPr>
          <a:xfrm>
            <a:off x="685800" y="1590675"/>
            <a:ext cx="3238500" cy="4318000"/>
          </a:xfrm>
          <a:noFill/>
        </p:spPr>
      </p:pic>
      <p:sp>
        <p:nvSpPr>
          <p:cNvPr id="26627" name="Rectangle 5"/>
          <p:cNvSpPr>
            <a:spLocks noGrp="1" noChangeArrowheads="1"/>
          </p:cNvSpPr>
          <p:nvPr>
            <p:ph sz="half" idx="2"/>
          </p:nvPr>
        </p:nvSpPr>
        <p:spPr>
          <a:xfrm>
            <a:off x="4284663" y="692150"/>
            <a:ext cx="4608512" cy="5683250"/>
          </a:xfrm>
        </p:spPr>
        <p:txBody>
          <a:bodyPr/>
          <a:lstStyle/>
          <a:p>
            <a:pPr eaLnBrk="1" hangingPunct="1">
              <a:lnSpc>
                <a:spcPct val="90000"/>
              </a:lnSpc>
            </a:pPr>
            <a:r>
              <a:rPr lang="en-GB" smtClean="0"/>
              <a:t>Triangular space</a:t>
            </a:r>
          </a:p>
          <a:p>
            <a:pPr eaLnBrk="1" hangingPunct="1">
              <a:lnSpc>
                <a:spcPct val="90000"/>
              </a:lnSpc>
            </a:pPr>
            <a:r>
              <a:rPr lang="en-GB" smtClean="0"/>
              <a:t>Boundaries – </a:t>
            </a:r>
          </a:p>
          <a:p>
            <a:pPr eaLnBrk="1" hangingPunct="1">
              <a:lnSpc>
                <a:spcPct val="90000"/>
              </a:lnSpc>
              <a:buFontTx/>
              <a:buNone/>
            </a:pPr>
            <a:r>
              <a:rPr lang="en-GB" smtClean="0"/>
              <a:t>      ant – clitoris</a:t>
            </a:r>
          </a:p>
          <a:p>
            <a:pPr eaLnBrk="1" hangingPunct="1">
              <a:lnSpc>
                <a:spcPct val="90000"/>
              </a:lnSpc>
              <a:buFontTx/>
              <a:buNone/>
            </a:pPr>
            <a:r>
              <a:rPr lang="en-GB" smtClean="0"/>
              <a:t>      post – fourchette           	lat – labia minora</a:t>
            </a:r>
          </a:p>
          <a:p>
            <a:pPr eaLnBrk="1" hangingPunct="1">
              <a:lnSpc>
                <a:spcPct val="90000"/>
              </a:lnSpc>
            </a:pPr>
            <a:r>
              <a:rPr lang="en-GB" smtClean="0"/>
              <a:t>Four external openings in vestibule are –    	</a:t>
            </a:r>
          </a:p>
          <a:p>
            <a:pPr eaLnBrk="1" hangingPunct="1">
              <a:lnSpc>
                <a:spcPct val="90000"/>
              </a:lnSpc>
              <a:buFontTx/>
              <a:buNone/>
            </a:pPr>
            <a:r>
              <a:rPr lang="en-GB" smtClean="0"/>
              <a:t>    -urethral opening </a:t>
            </a:r>
          </a:p>
          <a:p>
            <a:pPr eaLnBrk="1" hangingPunct="1">
              <a:lnSpc>
                <a:spcPct val="90000"/>
              </a:lnSpc>
              <a:buFontTx/>
              <a:buNone/>
            </a:pPr>
            <a:r>
              <a:rPr lang="en-GB" smtClean="0"/>
              <a:t>    - vaginal orifice</a:t>
            </a:r>
          </a:p>
          <a:p>
            <a:pPr eaLnBrk="1" hangingPunct="1">
              <a:lnSpc>
                <a:spcPct val="90000"/>
              </a:lnSpc>
              <a:buFontTx/>
              <a:buNone/>
            </a:pPr>
            <a:r>
              <a:rPr lang="en-GB" smtClean="0"/>
              <a:t>    -  bartholin’s duct  			opening</a:t>
            </a:r>
          </a:p>
          <a:p>
            <a:pPr eaLnBrk="1" hangingPunct="1">
              <a:lnSpc>
                <a:spcPct val="90000"/>
              </a:lnSpc>
              <a:buFontTx/>
              <a:buNone/>
            </a:pPr>
            <a:r>
              <a:rPr lang="en-GB" smtClean="0"/>
              <a:t>    - skene’s duct opening</a:t>
            </a:r>
          </a:p>
        </p:txBody>
      </p:sp>
      <p:sp>
        <p:nvSpPr>
          <p:cNvPr id="26626" name="Rectangle 2"/>
          <p:cNvSpPr>
            <a:spLocks noGrp="1" noChangeArrowheads="1"/>
          </p:cNvSpPr>
          <p:nvPr>
            <p:ph type="title"/>
          </p:nvPr>
        </p:nvSpPr>
        <p:spPr/>
        <p:txBody>
          <a:bodyPr/>
          <a:lstStyle/>
          <a:p>
            <a:pPr eaLnBrk="1" hangingPunct="1"/>
            <a:r>
              <a:rPr lang="en-US" sz="3200" smtClean="0"/>
              <a:t>Vestibule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sz="half" idx="1"/>
          </p:nvPr>
        </p:nvSpPr>
        <p:spPr/>
        <p:txBody>
          <a:bodyPr/>
          <a:lstStyle/>
          <a:p>
            <a:pPr eaLnBrk="1" hangingPunct="1"/>
            <a:r>
              <a:rPr lang="en-GB" sz="2400" smtClean="0"/>
              <a:t>Located in the midline</a:t>
            </a:r>
          </a:p>
          <a:p>
            <a:pPr eaLnBrk="1" hangingPunct="1"/>
            <a:r>
              <a:rPr lang="en-GB" sz="2400" smtClean="0"/>
              <a:t>1.0 – 1.5 cm below the pubic arch &amp;</a:t>
            </a:r>
          </a:p>
          <a:p>
            <a:pPr eaLnBrk="1" hangingPunct="1"/>
            <a:r>
              <a:rPr lang="en-GB" sz="2400" smtClean="0"/>
              <a:t>In front of the vaginal interoitus</a:t>
            </a:r>
          </a:p>
          <a:p>
            <a:pPr eaLnBrk="1" hangingPunct="1"/>
            <a:r>
              <a:rPr lang="en-GB" sz="2400" smtClean="0"/>
              <a:t>Skene’s/ paraurethral duct open either in the posterior wall of the urethral orifice or directly into vestigule </a:t>
            </a:r>
          </a:p>
        </p:txBody>
      </p:sp>
      <p:pic>
        <p:nvPicPr>
          <p:cNvPr id="27652" name="Picture 5" descr="yhst-5415996746310_1900_1728432"/>
          <p:cNvPicPr>
            <a:picLocks noGrp="1" noChangeAspect="1" noChangeArrowheads="1"/>
          </p:cNvPicPr>
          <p:nvPr>
            <p:ph sz="half" idx="2"/>
          </p:nvPr>
        </p:nvPicPr>
        <p:blipFill>
          <a:blip r:embed="rId2"/>
          <a:stretch>
            <a:fillRect/>
          </a:stretch>
        </p:blipFill>
        <p:spPr>
          <a:xfrm>
            <a:off x="4648200" y="2313781"/>
            <a:ext cx="4038600" cy="2860675"/>
          </a:xfrm>
          <a:noFill/>
        </p:spPr>
      </p:pic>
      <p:sp>
        <p:nvSpPr>
          <p:cNvPr id="27650" name="Rectangle 2"/>
          <p:cNvSpPr>
            <a:spLocks noGrp="1" noChangeArrowheads="1"/>
          </p:cNvSpPr>
          <p:nvPr>
            <p:ph type="title"/>
          </p:nvPr>
        </p:nvSpPr>
        <p:spPr/>
        <p:txBody>
          <a:bodyPr/>
          <a:lstStyle/>
          <a:p>
            <a:pPr eaLnBrk="1" hangingPunct="1"/>
            <a:r>
              <a:rPr lang="en-GB" smtClean="0"/>
              <a:t>urethral opening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Grp="1" noChangeArrowheads="1"/>
          </p:cNvSpPr>
          <p:nvPr>
            <p:ph sz="half" idx="1"/>
          </p:nvPr>
        </p:nvSpPr>
        <p:spPr>
          <a:xfrm>
            <a:off x="250825" y="981075"/>
            <a:ext cx="5400675" cy="5543550"/>
          </a:xfrm>
        </p:spPr>
        <p:txBody>
          <a:bodyPr/>
          <a:lstStyle/>
          <a:p>
            <a:pPr eaLnBrk="1" hangingPunct="1"/>
            <a:r>
              <a:rPr lang="en-GB" smtClean="0"/>
              <a:t>Lies in posterior end of vestibule</a:t>
            </a:r>
          </a:p>
          <a:p>
            <a:pPr eaLnBrk="1" hangingPunct="1"/>
            <a:r>
              <a:rPr lang="en-GB" smtClean="0"/>
              <a:t>Varies in size &amp; shape</a:t>
            </a:r>
          </a:p>
          <a:p>
            <a:pPr eaLnBrk="1" hangingPunct="1"/>
            <a:r>
              <a:rPr lang="en-GB" smtClean="0"/>
              <a:t>Covered by hymen</a:t>
            </a:r>
          </a:p>
          <a:p>
            <a:pPr eaLnBrk="1" hangingPunct="1"/>
            <a:r>
              <a:rPr lang="en-GB" smtClean="0"/>
              <a:t>Rupture at the consummation of marriage</a:t>
            </a:r>
          </a:p>
          <a:p>
            <a:pPr eaLnBrk="1" hangingPunct="1"/>
            <a:r>
              <a:rPr lang="en-GB" smtClean="0"/>
              <a:t>Extremely lacerated during child birth</a:t>
            </a:r>
          </a:p>
          <a:p>
            <a:pPr eaLnBrk="1" hangingPunct="1"/>
            <a:r>
              <a:rPr lang="en-GB" smtClean="0"/>
              <a:t>Later cicatrised nodules remains as carunculae myrtiformes</a:t>
            </a:r>
          </a:p>
        </p:txBody>
      </p:sp>
      <p:pic>
        <p:nvPicPr>
          <p:cNvPr id="28676" name="Picture 7" descr="The Hymen"/>
          <p:cNvPicPr>
            <a:picLocks noGrp="1" noChangeAspect="1" noChangeArrowheads="1"/>
          </p:cNvPicPr>
          <p:nvPr>
            <p:ph sz="half" idx="2"/>
          </p:nvPr>
        </p:nvPicPr>
        <p:blipFill>
          <a:blip r:embed="rId2"/>
          <a:stretch>
            <a:fillRect/>
          </a:stretch>
        </p:blipFill>
        <p:spPr>
          <a:xfrm>
            <a:off x="4779920" y="1481138"/>
            <a:ext cx="3775160" cy="4525962"/>
          </a:xfrm>
          <a:noFill/>
        </p:spPr>
      </p:pic>
      <p:sp>
        <p:nvSpPr>
          <p:cNvPr id="28674" name="Rectangle 2"/>
          <p:cNvSpPr>
            <a:spLocks noGrp="1" noChangeArrowheads="1"/>
          </p:cNvSpPr>
          <p:nvPr>
            <p:ph type="title"/>
          </p:nvPr>
        </p:nvSpPr>
        <p:spPr>
          <a:xfrm>
            <a:off x="4787900" y="381000"/>
            <a:ext cx="3594100" cy="838200"/>
          </a:xfrm>
        </p:spPr>
        <p:txBody>
          <a:bodyPr/>
          <a:lstStyle/>
          <a:p>
            <a:pPr eaLnBrk="1" hangingPunct="1"/>
            <a:r>
              <a:rPr lang="en-GB" smtClean="0"/>
              <a:t>Vaginal orifice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685800" y="1295400"/>
            <a:ext cx="7772400" cy="5302250"/>
          </a:xfrm>
        </p:spPr>
        <p:txBody>
          <a:bodyPr/>
          <a:lstStyle/>
          <a:p>
            <a:pPr eaLnBrk="1" hangingPunct="1">
              <a:lnSpc>
                <a:spcPct val="90000"/>
              </a:lnSpc>
            </a:pPr>
            <a:r>
              <a:rPr lang="en-US" sz="2800" smtClean="0"/>
              <a:t>anatomical abnormalities</a:t>
            </a:r>
          </a:p>
          <a:p>
            <a:pPr eaLnBrk="1" hangingPunct="1">
              <a:lnSpc>
                <a:spcPct val="90000"/>
              </a:lnSpc>
            </a:pPr>
            <a:r>
              <a:rPr lang="en-US" sz="2800" smtClean="0"/>
              <a:t>Skin abnormalities</a:t>
            </a:r>
          </a:p>
          <a:p>
            <a:pPr eaLnBrk="1" hangingPunct="1">
              <a:lnSpc>
                <a:spcPct val="90000"/>
              </a:lnSpc>
            </a:pPr>
            <a:r>
              <a:rPr lang="en-US" sz="2800" smtClean="0"/>
              <a:t>Palpable pathology</a:t>
            </a:r>
          </a:p>
          <a:p>
            <a:pPr eaLnBrk="1" hangingPunct="1">
              <a:lnSpc>
                <a:spcPct val="90000"/>
              </a:lnSpc>
            </a:pPr>
            <a:r>
              <a:rPr lang="en-US" sz="2800" smtClean="0"/>
              <a:t>Character of visible vaginal discharge</a:t>
            </a:r>
          </a:p>
          <a:p>
            <a:pPr eaLnBrk="1" hangingPunct="1">
              <a:lnSpc>
                <a:spcPct val="90000"/>
              </a:lnSpc>
            </a:pPr>
            <a:r>
              <a:rPr lang="en-US" sz="2800" smtClean="0"/>
              <a:t>Condition of external urethral meatus</a:t>
            </a:r>
          </a:p>
          <a:p>
            <a:pPr eaLnBrk="1" hangingPunct="1">
              <a:lnSpc>
                <a:spcPct val="90000"/>
              </a:lnSpc>
            </a:pPr>
            <a:r>
              <a:rPr lang="en-US" sz="2800" smtClean="0"/>
              <a:t>Bartholin’s duct opening {if inflamed}</a:t>
            </a:r>
          </a:p>
          <a:p>
            <a:pPr eaLnBrk="1" hangingPunct="1">
              <a:lnSpc>
                <a:spcPct val="90000"/>
              </a:lnSpc>
            </a:pPr>
            <a:r>
              <a:rPr lang="en-US" sz="2800" smtClean="0"/>
              <a:t>Character of hymen</a:t>
            </a:r>
          </a:p>
          <a:p>
            <a:pPr eaLnBrk="1" hangingPunct="1">
              <a:lnSpc>
                <a:spcPct val="90000"/>
              </a:lnSpc>
            </a:pPr>
            <a:r>
              <a:rPr lang="en-US" sz="2800" smtClean="0"/>
              <a:t>Request straining to elicit</a:t>
            </a:r>
          </a:p>
          <a:p>
            <a:pPr eaLnBrk="1" hangingPunct="1">
              <a:lnSpc>
                <a:spcPct val="90000"/>
              </a:lnSpc>
              <a:buFontTx/>
              <a:buNone/>
            </a:pPr>
            <a:r>
              <a:rPr lang="en-US" sz="2800" smtClean="0"/>
              <a:t>            stress incontinence</a:t>
            </a:r>
          </a:p>
          <a:p>
            <a:pPr eaLnBrk="1" hangingPunct="1">
              <a:lnSpc>
                <a:spcPct val="90000"/>
              </a:lnSpc>
              <a:buFontTx/>
              <a:buNone/>
            </a:pPr>
            <a:r>
              <a:rPr lang="en-US" sz="2800" smtClean="0"/>
              <a:t>            genital prolapse</a:t>
            </a:r>
          </a:p>
          <a:p>
            <a:pPr eaLnBrk="1" hangingPunct="1">
              <a:lnSpc>
                <a:spcPct val="90000"/>
              </a:lnSpc>
            </a:pPr>
            <a:r>
              <a:rPr lang="en-US" sz="2800" smtClean="0"/>
              <a:t>Haemorrhoids, Anal fissure, Fistula</a:t>
            </a:r>
          </a:p>
          <a:p>
            <a:pPr eaLnBrk="1" hangingPunct="1">
              <a:lnSpc>
                <a:spcPct val="90000"/>
              </a:lnSpc>
            </a:pPr>
            <a:endParaRPr lang="en-US" sz="2800" smtClean="0"/>
          </a:p>
        </p:txBody>
      </p:sp>
      <p:sp>
        <p:nvSpPr>
          <p:cNvPr id="29698" name="Rectangle 2"/>
          <p:cNvSpPr>
            <a:spLocks noGrp="1" noChangeArrowheads="1"/>
          </p:cNvSpPr>
          <p:nvPr>
            <p:ph type="title"/>
          </p:nvPr>
        </p:nvSpPr>
        <p:spPr/>
        <p:txBody>
          <a:bodyPr/>
          <a:lstStyle/>
          <a:p>
            <a:pPr eaLnBrk="1" hangingPunct="1"/>
            <a:r>
              <a:rPr lang="en-US" smtClean="0"/>
              <a:t>Inspection of the vulva</a:t>
            </a:r>
          </a:p>
        </p:txBody>
      </p:sp>
      <p:pic>
        <p:nvPicPr>
          <p:cNvPr id="29700" name="Picture 4" descr="Position">
            <a:hlinkClick r:id="rId2"/>
          </p:cNvPr>
          <p:cNvPicPr>
            <a:picLocks noChangeAspect="1" noChangeArrowheads="1"/>
          </p:cNvPicPr>
          <p:nvPr/>
        </p:nvPicPr>
        <p:blipFill>
          <a:blip r:embed="rId3"/>
          <a:srcRect/>
          <a:stretch>
            <a:fillRect/>
          </a:stretch>
        </p:blipFill>
        <p:spPr bwMode="auto">
          <a:xfrm>
            <a:off x="5651500" y="549275"/>
            <a:ext cx="2857500" cy="2136775"/>
          </a:xfrm>
          <a:prstGeom prst="rect">
            <a:avLst/>
          </a:prstGeom>
          <a:noFill/>
          <a:ln w="9525">
            <a:noFill/>
            <a:miter lim="800000"/>
            <a:headEnd/>
            <a:tailEnd/>
          </a:ln>
        </p:spPr>
      </p:pic>
      <p:pic>
        <p:nvPicPr>
          <p:cNvPr id="29701" name="Picture 5" descr="Inspect">
            <a:hlinkClick r:id="rId4"/>
          </p:cNvPr>
          <p:cNvPicPr>
            <a:picLocks noChangeAspect="1" noChangeArrowheads="1"/>
          </p:cNvPicPr>
          <p:nvPr/>
        </p:nvPicPr>
        <p:blipFill>
          <a:blip r:embed="rId5"/>
          <a:srcRect/>
          <a:stretch>
            <a:fillRect/>
          </a:stretch>
        </p:blipFill>
        <p:spPr bwMode="auto">
          <a:xfrm>
            <a:off x="6959600" y="3933825"/>
            <a:ext cx="2184400" cy="292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5" descr="23"/>
          <p:cNvPicPr>
            <a:picLocks noGrp="1" noChangeAspect="1" noChangeArrowheads="1"/>
          </p:cNvPicPr>
          <p:nvPr>
            <p:ph idx="1"/>
          </p:nvPr>
        </p:nvPicPr>
        <p:blipFill>
          <a:blip r:embed="rId2"/>
          <a:stretch>
            <a:fillRect/>
          </a:stretch>
        </p:blipFill>
        <p:spPr>
          <a:xfrm>
            <a:off x="3419856" y="2217071"/>
            <a:ext cx="2304288" cy="3054096"/>
          </a:xfrm>
          <a:noFill/>
        </p:spPr>
      </p:pic>
      <p:sp>
        <p:nvSpPr>
          <p:cNvPr id="30722" name="Rectangle 2"/>
          <p:cNvSpPr>
            <a:spLocks noGrp="1" noChangeArrowheads="1"/>
          </p:cNvSpPr>
          <p:nvPr>
            <p:ph type="title"/>
          </p:nvPr>
        </p:nvSpPr>
        <p:spPr/>
        <p:txBody>
          <a:bodyPr/>
          <a:lstStyle/>
          <a:p>
            <a:pPr eaLnBrk="1" hangingPunct="1"/>
            <a:r>
              <a:rPr lang="en-US" sz="3200" smtClean="0"/>
              <a:t>anatomical abnormalities</a:t>
            </a:r>
            <a:br>
              <a:rPr lang="en-US" sz="3200" smtClean="0"/>
            </a:br>
            <a:endParaRPr lang="en-US" sz="3200" smtClean="0"/>
          </a:p>
        </p:txBody>
      </p:sp>
      <p:pic>
        <p:nvPicPr>
          <p:cNvPr id="30723" name="Picture 4" descr="inter_sex8"/>
          <p:cNvPicPr>
            <a:picLocks noChangeAspect="1" noChangeArrowheads="1"/>
          </p:cNvPicPr>
          <p:nvPr/>
        </p:nvPicPr>
        <p:blipFill>
          <a:blip r:embed="rId3"/>
          <a:srcRect/>
          <a:stretch>
            <a:fillRect/>
          </a:stretch>
        </p:blipFill>
        <p:spPr bwMode="auto">
          <a:xfrm>
            <a:off x="6300788" y="620713"/>
            <a:ext cx="2324100" cy="2171700"/>
          </a:xfrm>
          <a:prstGeom prst="rect">
            <a:avLst/>
          </a:prstGeom>
          <a:noFill/>
          <a:ln w="9525">
            <a:noFill/>
            <a:miter lim="800000"/>
            <a:headEnd/>
            <a:tailEnd/>
          </a:ln>
        </p:spPr>
      </p:pic>
      <p:pic>
        <p:nvPicPr>
          <p:cNvPr id="30725" name="Picture 6" descr="47"/>
          <p:cNvPicPr>
            <a:picLocks noChangeAspect="1" noChangeArrowheads="1"/>
          </p:cNvPicPr>
          <p:nvPr/>
        </p:nvPicPr>
        <p:blipFill>
          <a:blip r:embed="rId4"/>
          <a:srcRect/>
          <a:stretch>
            <a:fillRect/>
          </a:stretch>
        </p:blipFill>
        <p:spPr bwMode="auto">
          <a:xfrm>
            <a:off x="3276600" y="3213100"/>
            <a:ext cx="2478088" cy="2884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4" descr="41"/>
          <p:cNvPicPr>
            <a:picLocks noGrp="1" noChangeAspect="1" noChangeArrowheads="1"/>
          </p:cNvPicPr>
          <p:nvPr>
            <p:ph idx="1"/>
          </p:nvPr>
        </p:nvPicPr>
        <p:blipFill>
          <a:blip r:embed="rId2"/>
          <a:stretch>
            <a:fillRect/>
          </a:stretch>
        </p:blipFill>
        <p:spPr>
          <a:xfrm>
            <a:off x="2672334" y="2420525"/>
            <a:ext cx="3799332" cy="2647188"/>
          </a:xfrm>
          <a:noFill/>
        </p:spPr>
      </p:pic>
      <p:sp>
        <p:nvSpPr>
          <p:cNvPr id="31746" name="Rectangle 2"/>
          <p:cNvSpPr>
            <a:spLocks noGrp="1" noChangeArrowheads="1"/>
          </p:cNvSpPr>
          <p:nvPr>
            <p:ph type="title"/>
          </p:nvPr>
        </p:nvSpPr>
        <p:spPr/>
        <p:txBody>
          <a:bodyPr/>
          <a:lstStyle/>
          <a:p>
            <a:pPr eaLnBrk="1" hangingPunct="1"/>
            <a:r>
              <a:rPr lang="en-US" smtClean="0"/>
              <a:t>Skin abnormalities</a:t>
            </a:r>
          </a:p>
        </p:txBody>
      </p:sp>
      <p:pic>
        <p:nvPicPr>
          <p:cNvPr id="31748" name="Picture 5" descr="42"/>
          <p:cNvPicPr>
            <a:picLocks noChangeAspect="1" noChangeArrowheads="1"/>
          </p:cNvPicPr>
          <p:nvPr/>
        </p:nvPicPr>
        <p:blipFill>
          <a:blip r:embed="rId3"/>
          <a:srcRect/>
          <a:stretch>
            <a:fillRect/>
          </a:stretch>
        </p:blipFill>
        <p:spPr bwMode="auto">
          <a:xfrm>
            <a:off x="1403350" y="1557338"/>
            <a:ext cx="2373313" cy="3360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5" descr="44"/>
          <p:cNvPicPr>
            <a:picLocks noGrp="1" noChangeAspect="1" noChangeArrowheads="1"/>
          </p:cNvPicPr>
          <p:nvPr>
            <p:ph idx="1"/>
          </p:nvPr>
        </p:nvPicPr>
        <p:blipFill>
          <a:blip r:embed="rId2"/>
          <a:stretch>
            <a:fillRect/>
          </a:stretch>
        </p:blipFill>
        <p:spPr>
          <a:xfrm>
            <a:off x="3401568" y="2249075"/>
            <a:ext cx="2340864" cy="2990088"/>
          </a:xfrm>
          <a:noFill/>
        </p:spPr>
      </p:pic>
      <p:sp>
        <p:nvSpPr>
          <p:cNvPr id="32770" name="Rectangle 2"/>
          <p:cNvSpPr>
            <a:spLocks noGrp="1" noChangeArrowheads="1"/>
          </p:cNvSpPr>
          <p:nvPr>
            <p:ph type="title"/>
          </p:nvPr>
        </p:nvSpPr>
        <p:spPr/>
        <p:txBody>
          <a:bodyPr/>
          <a:lstStyle/>
          <a:p>
            <a:pPr eaLnBrk="1" hangingPunct="1"/>
            <a:r>
              <a:rPr lang="en-US" smtClean="0"/>
              <a:t>Palpable pathology</a:t>
            </a:r>
          </a:p>
        </p:txBody>
      </p:sp>
      <p:pic>
        <p:nvPicPr>
          <p:cNvPr id="32772" name="Picture 7" descr="62"/>
          <p:cNvPicPr>
            <a:picLocks noChangeAspect="1" noChangeArrowheads="1"/>
          </p:cNvPicPr>
          <p:nvPr/>
        </p:nvPicPr>
        <p:blipFill>
          <a:blip r:embed="rId3"/>
          <a:srcRect/>
          <a:stretch>
            <a:fillRect/>
          </a:stretch>
        </p:blipFill>
        <p:spPr bwMode="auto">
          <a:xfrm>
            <a:off x="395288" y="2708275"/>
            <a:ext cx="5357812" cy="3835400"/>
          </a:xfrm>
          <a:prstGeom prst="rect">
            <a:avLst/>
          </a:prstGeom>
          <a:noFill/>
          <a:ln w="9525">
            <a:noFill/>
            <a:miter lim="800000"/>
            <a:headEnd/>
            <a:tailEnd/>
          </a:ln>
        </p:spPr>
      </p:pic>
      <p:pic>
        <p:nvPicPr>
          <p:cNvPr id="32773" name="Picture 9" descr="91"/>
          <p:cNvPicPr>
            <a:picLocks noChangeAspect="1" noChangeArrowheads="1"/>
          </p:cNvPicPr>
          <p:nvPr/>
        </p:nvPicPr>
        <p:blipFill>
          <a:blip r:embed="rId4"/>
          <a:srcRect/>
          <a:stretch>
            <a:fillRect/>
          </a:stretch>
        </p:blipFill>
        <p:spPr bwMode="auto">
          <a:xfrm>
            <a:off x="5867400" y="0"/>
            <a:ext cx="2847975" cy="346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p:txBody>
          <a:bodyPr/>
          <a:lstStyle/>
          <a:p>
            <a:pPr eaLnBrk="1" hangingPunct="1"/>
            <a:endParaRPr lang="en-GB" smtClean="0"/>
          </a:p>
        </p:txBody>
      </p:sp>
      <p:sp>
        <p:nvSpPr>
          <p:cNvPr id="33794" name="Rectangle 2"/>
          <p:cNvSpPr>
            <a:spLocks noGrp="1" noChangeArrowheads="1"/>
          </p:cNvSpPr>
          <p:nvPr>
            <p:ph type="title"/>
          </p:nvPr>
        </p:nvSpPr>
        <p:spPr/>
        <p:txBody>
          <a:bodyPr/>
          <a:lstStyle/>
          <a:p>
            <a:pPr eaLnBrk="1" hangingPunct="1"/>
            <a:endParaRPr lang="en-GB" smtClean="0"/>
          </a:p>
        </p:txBody>
      </p:sp>
      <p:pic>
        <p:nvPicPr>
          <p:cNvPr id="33796" name="Picture 4" descr="Scan0069"/>
          <p:cNvPicPr>
            <a:picLocks noChangeAspect="1" noChangeArrowheads="1"/>
          </p:cNvPicPr>
          <p:nvPr/>
        </p:nvPicPr>
        <p:blipFill>
          <a:blip r:embed="rId2"/>
          <a:srcRect/>
          <a:stretch>
            <a:fillRect/>
          </a:stretch>
        </p:blipFill>
        <p:spPr bwMode="auto">
          <a:xfrm>
            <a:off x="1619250" y="841375"/>
            <a:ext cx="6337300" cy="484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395288" y="1196975"/>
            <a:ext cx="8497887" cy="4648200"/>
          </a:xfrm>
        </p:spPr>
        <p:txBody>
          <a:bodyPr/>
          <a:lstStyle/>
          <a:p>
            <a:pPr eaLnBrk="1" hangingPunct="1">
              <a:buFontTx/>
              <a:buNone/>
            </a:pPr>
            <a:r>
              <a:rPr lang="en-US" sz="2800" smtClean="0"/>
              <a:t>    Inspection of the external genitalia</a:t>
            </a:r>
          </a:p>
          <a:p>
            <a:pPr eaLnBrk="1" hangingPunct="1">
              <a:buFontTx/>
              <a:buNone/>
            </a:pPr>
            <a:r>
              <a:rPr lang="en-US" sz="2800" smtClean="0"/>
              <a:t>    Vaginal examination</a:t>
            </a:r>
          </a:p>
          <a:p>
            <a:pPr eaLnBrk="1" hangingPunct="1">
              <a:buFontTx/>
              <a:buNone/>
            </a:pPr>
            <a:r>
              <a:rPr lang="en-US" sz="2800" smtClean="0"/>
              <a:t>             Inspection of the Cx &amp; Vaginal walls.</a:t>
            </a:r>
          </a:p>
          <a:p>
            <a:pPr eaLnBrk="1" hangingPunct="1">
              <a:buFontTx/>
              <a:buNone/>
            </a:pPr>
            <a:r>
              <a:rPr lang="en-US" sz="2800" smtClean="0"/>
              <a:t>             Palpation of vagina &amp; vaginal cx by</a:t>
            </a:r>
          </a:p>
          <a:p>
            <a:pPr eaLnBrk="1" hangingPunct="1">
              <a:buFontTx/>
              <a:buNone/>
            </a:pPr>
            <a:r>
              <a:rPr lang="en-US" sz="2800" smtClean="0"/>
              <a:t>                   digital examination.</a:t>
            </a:r>
          </a:p>
          <a:p>
            <a:pPr eaLnBrk="1" hangingPunct="1">
              <a:buFontTx/>
              <a:buNone/>
            </a:pPr>
            <a:r>
              <a:rPr lang="en-US" sz="2800" smtClean="0"/>
              <a:t>             Bimanual examination of pelvic     			           organs.</a:t>
            </a:r>
          </a:p>
          <a:p>
            <a:pPr eaLnBrk="1" hangingPunct="1">
              <a:buFontTx/>
              <a:buNone/>
            </a:pPr>
            <a:r>
              <a:rPr lang="en-US" sz="2800" smtClean="0"/>
              <a:t>    Rectal examination</a:t>
            </a:r>
          </a:p>
          <a:p>
            <a:pPr eaLnBrk="1" hangingPunct="1">
              <a:buFontTx/>
              <a:buNone/>
            </a:pPr>
            <a:r>
              <a:rPr lang="en-US" sz="2800" smtClean="0"/>
              <a:t>    Rectovaginal examination</a:t>
            </a:r>
          </a:p>
          <a:p>
            <a:pPr eaLnBrk="1" hangingPunct="1">
              <a:buFontTx/>
              <a:buNone/>
            </a:pPr>
            <a:endParaRPr lang="en-US" sz="2800" smtClean="0"/>
          </a:p>
        </p:txBody>
      </p:sp>
      <p:sp>
        <p:nvSpPr>
          <p:cNvPr id="6146" name="Rectangle 2"/>
          <p:cNvSpPr>
            <a:spLocks noGrp="1" noChangeArrowheads="1"/>
          </p:cNvSpPr>
          <p:nvPr>
            <p:ph type="title"/>
          </p:nvPr>
        </p:nvSpPr>
        <p:spPr/>
        <p:txBody>
          <a:bodyPr/>
          <a:lstStyle/>
          <a:p>
            <a:pPr eaLnBrk="1" hangingPunct="1"/>
            <a:r>
              <a:rPr lang="en-US" smtClean="0"/>
              <a:t>It includes,</a:t>
            </a:r>
          </a:p>
        </p:txBody>
      </p:sp>
      <p:pic>
        <p:nvPicPr>
          <p:cNvPr id="6148" name="Picture 4" descr="ball14a1"/>
          <p:cNvPicPr>
            <a:picLocks noChangeAspect="1" noChangeArrowheads="1"/>
          </p:cNvPicPr>
          <p:nvPr/>
        </p:nvPicPr>
        <p:blipFill>
          <a:blip r:embed="rId2"/>
          <a:srcRect/>
          <a:stretch>
            <a:fillRect/>
          </a:stretch>
        </p:blipFill>
        <p:spPr bwMode="auto">
          <a:xfrm>
            <a:off x="539750" y="1844675"/>
            <a:ext cx="296863" cy="296863"/>
          </a:xfrm>
          <a:prstGeom prst="rect">
            <a:avLst/>
          </a:prstGeom>
          <a:noFill/>
          <a:ln w="9525">
            <a:noFill/>
            <a:miter lim="800000"/>
            <a:headEnd/>
            <a:tailEnd/>
          </a:ln>
        </p:spPr>
      </p:pic>
      <p:pic>
        <p:nvPicPr>
          <p:cNvPr id="6149" name="Picture 5" descr="ball14a1"/>
          <p:cNvPicPr>
            <a:picLocks noChangeAspect="1" noChangeArrowheads="1"/>
          </p:cNvPicPr>
          <p:nvPr/>
        </p:nvPicPr>
        <p:blipFill>
          <a:blip r:embed="rId2"/>
          <a:srcRect/>
          <a:stretch>
            <a:fillRect/>
          </a:stretch>
        </p:blipFill>
        <p:spPr bwMode="auto">
          <a:xfrm>
            <a:off x="539750" y="1341438"/>
            <a:ext cx="296863" cy="296862"/>
          </a:xfrm>
          <a:prstGeom prst="rect">
            <a:avLst/>
          </a:prstGeom>
          <a:noFill/>
          <a:ln w="9525">
            <a:noFill/>
            <a:miter lim="800000"/>
            <a:headEnd/>
            <a:tailEnd/>
          </a:ln>
        </p:spPr>
      </p:pic>
      <p:pic>
        <p:nvPicPr>
          <p:cNvPr id="6150" name="Picture 6" descr="ball14a1"/>
          <p:cNvPicPr>
            <a:picLocks noChangeAspect="1" noChangeArrowheads="1"/>
          </p:cNvPicPr>
          <p:nvPr/>
        </p:nvPicPr>
        <p:blipFill>
          <a:blip r:embed="rId2"/>
          <a:srcRect/>
          <a:stretch>
            <a:fillRect/>
          </a:stretch>
        </p:blipFill>
        <p:spPr bwMode="auto">
          <a:xfrm>
            <a:off x="611188" y="4797425"/>
            <a:ext cx="296862" cy="296863"/>
          </a:xfrm>
          <a:prstGeom prst="rect">
            <a:avLst/>
          </a:prstGeom>
          <a:noFill/>
          <a:ln w="9525">
            <a:noFill/>
            <a:miter lim="800000"/>
            <a:headEnd/>
            <a:tailEnd/>
          </a:ln>
        </p:spPr>
      </p:pic>
      <p:pic>
        <p:nvPicPr>
          <p:cNvPr id="6151" name="Picture 7" descr="ball14a1"/>
          <p:cNvPicPr>
            <a:picLocks noChangeAspect="1" noChangeArrowheads="1"/>
          </p:cNvPicPr>
          <p:nvPr/>
        </p:nvPicPr>
        <p:blipFill>
          <a:blip r:embed="rId2"/>
          <a:srcRect/>
          <a:stretch>
            <a:fillRect/>
          </a:stretch>
        </p:blipFill>
        <p:spPr bwMode="auto">
          <a:xfrm>
            <a:off x="611188" y="5373688"/>
            <a:ext cx="296862" cy="296862"/>
          </a:xfrm>
          <a:prstGeom prst="rect">
            <a:avLst/>
          </a:prstGeom>
          <a:noFill/>
          <a:ln w="9525">
            <a:noFill/>
            <a:miter lim="800000"/>
            <a:headEnd/>
            <a:tailEnd/>
          </a:ln>
        </p:spPr>
      </p:pic>
      <p:pic>
        <p:nvPicPr>
          <p:cNvPr id="6152" name="Picture 8" descr="anibull2"/>
          <p:cNvPicPr>
            <a:picLocks noChangeAspect="1" noChangeArrowheads="1" noCrop="1"/>
          </p:cNvPicPr>
          <p:nvPr/>
        </p:nvPicPr>
        <p:blipFill>
          <a:blip r:embed="rId3"/>
          <a:srcRect/>
          <a:stretch>
            <a:fillRect/>
          </a:stretch>
        </p:blipFill>
        <p:spPr bwMode="auto">
          <a:xfrm>
            <a:off x="1619250" y="2349500"/>
            <a:ext cx="206375" cy="206375"/>
          </a:xfrm>
          <a:prstGeom prst="rect">
            <a:avLst/>
          </a:prstGeom>
          <a:noFill/>
          <a:ln w="9525">
            <a:noFill/>
            <a:miter lim="800000"/>
            <a:headEnd/>
            <a:tailEnd/>
          </a:ln>
        </p:spPr>
      </p:pic>
      <p:pic>
        <p:nvPicPr>
          <p:cNvPr id="6153" name="Picture 9" descr="anibull2"/>
          <p:cNvPicPr>
            <a:picLocks noChangeAspect="1" noChangeArrowheads="1" noCrop="1"/>
          </p:cNvPicPr>
          <p:nvPr/>
        </p:nvPicPr>
        <p:blipFill>
          <a:blip r:embed="rId3"/>
          <a:srcRect/>
          <a:stretch>
            <a:fillRect/>
          </a:stretch>
        </p:blipFill>
        <p:spPr bwMode="auto">
          <a:xfrm>
            <a:off x="1619250" y="2852738"/>
            <a:ext cx="206375" cy="206375"/>
          </a:xfrm>
          <a:prstGeom prst="rect">
            <a:avLst/>
          </a:prstGeom>
          <a:noFill/>
          <a:ln w="9525">
            <a:noFill/>
            <a:miter lim="800000"/>
            <a:headEnd/>
            <a:tailEnd/>
          </a:ln>
        </p:spPr>
      </p:pic>
      <p:pic>
        <p:nvPicPr>
          <p:cNvPr id="6154" name="Picture 10" descr="anibull2"/>
          <p:cNvPicPr>
            <a:picLocks noChangeAspect="1" noChangeArrowheads="1" noCrop="1"/>
          </p:cNvPicPr>
          <p:nvPr/>
        </p:nvPicPr>
        <p:blipFill>
          <a:blip r:embed="rId3"/>
          <a:srcRect/>
          <a:stretch>
            <a:fillRect/>
          </a:stretch>
        </p:blipFill>
        <p:spPr bwMode="auto">
          <a:xfrm>
            <a:off x="1619250" y="3933825"/>
            <a:ext cx="206375" cy="20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yhst-5415996746310_1900_568614"/>
          <p:cNvPicPr>
            <a:picLocks noGrp="1" noChangeAspect="1" noChangeArrowheads="1"/>
          </p:cNvPicPr>
          <p:nvPr>
            <p:ph idx="1"/>
          </p:nvPr>
        </p:nvPicPr>
        <p:blipFill>
          <a:blip r:embed="rId2"/>
          <a:stretch>
            <a:fillRect/>
          </a:stretch>
        </p:blipFill>
        <p:spPr>
          <a:xfrm>
            <a:off x="2862262" y="1486694"/>
            <a:ext cx="3419475" cy="4514850"/>
          </a:xfrm>
          <a:noFill/>
        </p:spPr>
      </p:pic>
      <p:sp>
        <p:nvSpPr>
          <p:cNvPr id="34818" name="Rectangle 2"/>
          <p:cNvSpPr>
            <a:spLocks noGrp="1" noChangeArrowheads="1"/>
          </p:cNvSpPr>
          <p:nvPr>
            <p:ph type="title"/>
          </p:nvPr>
        </p:nvSpPr>
        <p:spPr/>
        <p:txBody>
          <a:bodyPr/>
          <a:lstStyle/>
          <a:p>
            <a:pPr eaLnBrk="1" hangingPunct="1"/>
            <a:endParaRPr lang="en-GB" smtClean="0"/>
          </a:p>
        </p:txBody>
      </p:sp>
      <p:pic>
        <p:nvPicPr>
          <p:cNvPr id="34820" name="Picture 5" descr="52"/>
          <p:cNvPicPr>
            <a:picLocks noChangeAspect="1" noChangeArrowheads="1"/>
          </p:cNvPicPr>
          <p:nvPr/>
        </p:nvPicPr>
        <p:blipFill>
          <a:blip r:embed="rId3"/>
          <a:srcRect/>
          <a:stretch>
            <a:fillRect/>
          </a:stretch>
        </p:blipFill>
        <p:spPr bwMode="auto">
          <a:xfrm>
            <a:off x="1331913" y="0"/>
            <a:ext cx="2239962" cy="3867150"/>
          </a:xfrm>
          <a:prstGeom prst="rect">
            <a:avLst/>
          </a:prstGeom>
          <a:noFill/>
          <a:ln w="9525">
            <a:noFill/>
            <a:miter lim="800000"/>
            <a:headEnd/>
            <a:tailEnd/>
          </a:ln>
        </p:spPr>
      </p:pic>
      <p:pic>
        <p:nvPicPr>
          <p:cNvPr id="34821" name="Picture 6" descr="35"/>
          <p:cNvPicPr>
            <a:picLocks noChangeAspect="1" noChangeArrowheads="1"/>
          </p:cNvPicPr>
          <p:nvPr/>
        </p:nvPicPr>
        <p:blipFill>
          <a:blip r:embed="rId4"/>
          <a:srcRect/>
          <a:stretch>
            <a:fillRect/>
          </a:stretch>
        </p:blipFill>
        <p:spPr bwMode="auto">
          <a:xfrm>
            <a:off x="755650" y="3933825"/>
            <a:ext cx="3355975"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4" descr="08"/>
          <p:cNvPicPr>
            <a:picLocks noGrp="1" noChangeAspect="1" noChangeArrowheads="1"/>
          </p:cNvPicPr>
          <p:nvPr>
            <p:ph idx="1"/>
          </p:nvPr>
        </p:nvPicPr>
        <p:blipFill>
          <a:blip r:embed="rId2"/>
          <a:srcRect/>
          <a:stretch>
            <a:fillRect/>
          </a:stretch>
        </p:blipFill>
        <p:spPr>
          <a:xfrm>
            <a:off x="5867400" y="1052513"/>
            <a:ext cx="2409825" cy="2784475"/>
          </a:xfrm>
          <a:noFill/>
        </p:spPr>
      </p:pic>
      <p:sp>
        <p:nvSpPr>
          <p:cNvPr id="35842" name="Rectangle 2"/>
          <p:cNvSpPr>
            <a:spLocks noGrp="1" noChangeArrowheads="1"/>
          </p:cNvSpPr>
          <p:nvPr>
            <p:ph type="title"/>
          </p:nvPr>
        </p:nvSpPr>
        <p:spPr/>
        <p:txBody>
          <a:bodyPr/>
          <a:lstStyle/>
          <a:p>
            <a:pPr eaLnBrk="1" hangingPunct="1"/>
            <a:r>
              <a:rPr lang="en-US" sz="3200" smtClean="0"/>
              <a:t>Character of visible vaginal discharge</a:t>
            </a:r>
            <a:br>
              <a:rPr lang="en-US" sz="3200" smtClean="0"/>
            </a:br>
            <a:endParaRPr lang="en-US" sz="3200" smtClean="0"/>
          </a:p>
        </p:txBody>
      </p:sp>
      <p:pic>
        <p:nvPicPr>
          <p:cNvPr id="35844" name="Picture 5" descr="chlamedia cervicitis"/>
          <p:cNvPicPr>
            <a:picLocks noChangeAspect="1" noChangeArrowheads="1"/>
          </p:cNvPicPr>
          <p:nvPr/>
        </p:nvPicPr>
        <p:blipFill>
          <a:blip r:embed="rId3"/>
          <a:srcRect/>
          <a:stretch>
            <a:fillRect/>
          </a:stretch>
        </p:blipFill>
        <p:spPr bwMode="auto">
          <a:xfrm>
            <a:off x="611188" y="1196975"/>
            <a:ext cx="2767012" cy="2298700"/>
          </a:xfrm>
          <a:prstGeom prst="rect">
            <a:avLst/>
          </a:prstGeom>
          <a:noFill/>
          <a:ln w="9525">
            <a:noFill/>
            <a:miter lim="800000"/>
            <a:headEnd/>
            <a:tailEnd/>
          </a:ln>
        </p:spPr>
      </p:pic>
      <p:pic>
        <p:nvPicPr>
          <p:cNvPr id="35845" name="Picture 6" descr="yhst-5415996746310_1900_1417426"/>
          <p:cNvPicPr>
            <a:picLocks noChangeAspect="1" noChangeArrowheads="1"/>
          </p:cNvPicPr>
          <p:nvPr/>
        </p:nvPicPr>
        <p:blipFill>
          <a:blip r:embed="rId4"/>
          <a:srcRect/>
          <a:stretch>
            <a:fillRect/>
          </a:stretch>
        </p:blipFill>
        <p:spPr bwMode="auto">
          <a:xfrm>
            <a:off x="468313" y="3644900"/>
            <a:ext cx="3779837" cy="273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4" descr="14"/>
          <p:cNvPicPr>
            <a:picLocks noGrp="1" noChangeAspect="1" noChangeArrowheads="1"/>
          </p:cNvPicPr>
          <p:nvPr>
            <p:ph idx="1"/>
          </p:nvPr>
        </p:nvPicPr>
        <p:blipFill>
          <a:blip r:embed="rId2"/>
          <a:stretch>
            <a:fillRect/>
          </a:stretch>
        </p:blipFill>
        <p:spPr>
          <a:xfrm>
            <a:off x="3520440" y="2386235"/>
            <a:ext cx="2103120" cy="2715768"/>
          </a:xfrm>
          <a:noFill/>
        </p:spPr>
      </p:pic>
      <p:sp>
        <p:nvSpPr>
          <p:cNvPr id="36866" name="Rectangle 2"/>
          <p:cNvSpPr>
            <a:spLocks noGrp="1" noChangeArrowheads="1"/>
          </p:cNvSpPr>
          <p:nvPr>
            <p:ph type="title"/>
          </p:nvPr>
        </p:nvSpPr>
        <p:spPr/>
        <p:txBody>
          <a:bodyPr/>
          <a:lstStyle/>
          <a:p>
            <a:pPr eaLnBrk="1" hangingPunct="1"/>
            <a:r>
              <a:rPr lang="en-US" sz="3200" smtClean="0"/>
              <a:t>Condition of external urethral meatus</a:t>
            </a:r>
            <a:br>
              <a:rPr lang="en-US" sz="3200" smtClean="0"/>
            </a:br>
            <a:endParaRPr lang="en-US" sz="32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8" descr="This woman has engaged in vaginal intercourse"/>
          <p:cNvPicPr>
            <a:picLocks noGrp="1" noChangeAspect="1" noChangeArrowheads="1"/>
          </p:cNvPicPr>
          <p:nvPr>
            <p:ph idx="1"/>
          </p:nvPr>
        </p:nvPicPr>
        <p:blipFill>
          <a:blip r:embed="rId2"/>
          <a:stretch>
            <a:fillRect/>
          </a:stretch>
        </p:blipFill>
        <p:spPr>
          <a:xfrm>
            <a:off x="3162300" y="1739106"/>
            <a:ext cx="2819400" cy="4010025"/>
          </a:xfrm>
          <a:noFill/>
        </p:spPr>
      </p:pic>
      <p:sp>
        <p:nvSpPr>
          <p:cNvPr id="37890" name="Rectangle 2"/>
          <p:cNvSpPr>
            <a:spLocks noGrp="1" noChangeArrowheads="1"/>
          </p:cNvSpPr>
          <p:nvPr>
            <p:ph type="title"/>
          </p:nvPr>
        </p:nvSpPr>
        <p:spPr/>
        <p:txBody>
          <a:bodyPr/>
          <a:lstStyle/>
          <a:p>
            <a:pPr eaLnBrk="1" hangingPunct="1"/>
            <a:r>
              <a:rPr lang="en-US" sz="3200" smtClean="0"/>
              <a:t>Character of hymen</a:t>
            </a:r>
            <a:br>
              <a:rPr lang="en-US" sz="3200" smtClean="0"/>
            </a:br>
            <a:endParaRPr lang="en-US" sz="3200" smtClean="0"/>
          </a:p>
        </p:txBody>
      </p:sp>
      <p:pic>
        <p:nvPicPr>
          <p:cNvPr id="37891" name="Picture 5" descr="09"/>
          <p:cNvPicPr>
            <a:picLocks noChangeAspect="1" noChangeArrowheads="1"/>
          </p:cNvPicPr>
          <p:nvPr/>
        </p:nvPicPr>
        <p:blipFill>
          <a:blip r:embed="rId3"/>
          <a:srcRect/>
          <a:stretch>
            <a:fillRect/>
          </a:stretch>
        </p:blipFill>
        <p:spPr bwMode="auto">
          <a:xfrm>
            <a:off x="0" y="1125538"/>
            <a:ext cx="2784475" cy="3635375"/>
          </a:xfrm>
          <a:prstGeom prst="rect">
            <a:avLst/>
          </a:prstGeom>
          <a:noFill/>
          <a:ln w="9525">
            <a:noFill/>
            <a:miter lim="800000"/>
            <a:headEnd/>
            <a:tailEnd/>
          </a:ln>
        </p:spPr>
      </p:pic>
      <p:pic>
        <p:nvPicPr>
          <p:cNvPr id="37892" name="Picture 6" descr="The Hymen"/>
          <p:cNvPicPr>
            <a:picLocks noChangeAspect="1" noChangeArrowheads="1"/>
          </p:cNvPicPr>
          <p:nvPr/>
        </p:nvPicPr>
        <p:blipFill>
          <a:blip r:embed="rId4"/>
          <a:srcRect/>
          <a:stretch>
            <a:fillRect/>
          </a:stretch>
        </p:blipFill>
        <p:spPr bwMode="auto">
          <a:xfrm>
            <a:off x="2555875" y="1484313"/>
            <a:ext cx="3810000" cy="4567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4" descr="36"/>
          <p:cNvPicPr>
            <a:picLocks noGrp="1" noChangeAspect="1" noChangeArrowheads="1"/>
          </p:cNvPicPr>
          <p:nvPr>
            <p:ph idx="1"/>
          </p:nvPr>
        </p:nvPicPr>
        <p:blipFill>
          <a:blip r:embed="rId2"/>
          <a:srcRect/>
          <a:stretch>
            <a:fillRect/>
          </a:stretch>
        </p:blipFill>
        <p:spPr>
          <a:xfrm>
            <a:off x="4932363" y="549275"/>
            <a:ext cx="3767137" cy="2716213"/>
          </a:xfrm>
          <a:noFill/>
        </p:spPr>
      </p:pic>
      <p:sp>
        <p:nvSpPr>
          <p:cNvPr id="38914" name="Rectangle 2"/>
          <p:cNvSpPr>
            <a:spLocks noGrp="1" noChangeArrowheads="1"/>
          </p:cNvSpPr>
          <p:nvPr>
            <p:ph type="title"/>
          </p:nvPr>
        </p:nvSpPr>
        <p:spPr/>
        <p:txBody>
          <a:bodyPr/>
          <a:lstStyle/>
          <a:p>
            <a:pPr eaLnBrk="1" hangingPunct="1"/>
            <a:r>
              <a:rPr lang="en-US" smtClean="0"/>
              <a:t>genital prolapse</a:t>
            </a:r>
          </a:p>
        </p:txBody>
      </p:sp>
      <p:pic>
        <p:nvPicPr>
          <p:cNvPr id="38916" name="Picture 5" descr="66"/>
          <p:cNvPicPr>
            <a:picLocks noChangeAspect="1" noChangeArrowheads="1"/>
          </p:cNvPicPr>
          <p:nvPr/>
        </p:nvPicPr>
        <p:blipFill>
          <a:blip r:embed="rId3"/>
          <a:srcRect/>
          <a:stretch>
            <a:fillRect/>
          </a:stretch>
        </p:blipFill>
        <p:spPr bwMode="auto">
          <a:xfrm>
            <a:off x="395288" y="2708275"/>
            <a:ext cx="3529012" cy="3871913"/>
          </a:xfrm>
          <a:prstGeom prst="rect">
            <a:avLst/>
          </a:prstGeom>
          <a:noFill/>
          <a:ln w="9525">
            <a:noFill/>
            <a:miter lim="800000"/>
            <a:headEnd/>
            <a:tailEnd/>
          </a:ln>
        </p:spPr>
      </p:pic>
      <p:pic>
        <p:nvPicPr>
          <p:cNvPr id="38917" name="Picture 6" descr="46"/>
          <p:cNvPicPr>
            <a:picLocks noChangeAspect="1" noChangeArrowheads="1"/>
          </p:cNvPicPr>
          <p:nvPr/>
        </p:nvPicPr>
        <p:blipFill>
          <a:blip r:embed="rId4"/>
          <a:srcRect/>
          <a:stretch>
            <a:fillRect/>
          </a:stretch>
        </p:blipFill>
        <p:spPr bwMode="auto">
          <a:xfrm>
            <a:off x="6443663" y="3357563"/>
            <a:ext cx="2271712" cy="2614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p:txBody>
          <a:bodyPr/>
          <a:lstStyle/>
          <a:p>
            <a:pPr eaLnBrk="1" hangingPunct="1"/>
            <a:endParaRPr lang="en-GB" smtClean="0"/>
          </a:p>
        </p:txBody>
      </p:sp>
      <p:sp>
        <p:nvSpPr>
          <p:cNvPr id="39938" name="Rectangle 2"/>
          <p:cNvSpPr>
            <a:spLocks noGrp="1" noChangeArrowheads="1"/>
          </p:cNvSpPr>
          <p:nvPr>
            <p:ph type="title"/>
          </p:nvPr>
        </p:nvSpPr>
        <p:spPr/>
        <p:txBody>
          <a:bodyPr/>
          <a:lstStyle/>
          <a:p>
            <a:pPr eaLnBrk="1" hangingPunct="1"/>
            <a:endParaRPr lang="en-GB" smtClean="0"/>
          </a:p>
        </p:txBody>
      </p:sp>
      <p:pic>
        <p:nvPicPr>
          <p:cNvPr id="39940" name="Picture 4" descr="prolapse in labour"/>
          <p:cNvPicPr>
            <a:picLocks noChangeAspect="1" noChangeArrowheads="1"/>
          </p:cNvPicPr>
          <p:nvPr/>
        </p:nvPicPr>
        <p:blipFill>
          <a:blip r:embed="rId2"/>
          <a:srcRect/>
          <a:stretch>
            <a:fillRect/>
          </a:stretch>
        </p:blipFill>
        <p:spPr bwMode="auto">
          <a:xfrm>
            <a:off x="179388" y="404813"/>
            <a:ext cx="3900487" cy="5689600"/>
          </a:xfrm>
          <a:prstGeom prst="rect">
            <a:avLst/>
          </a:prstGeom>
          <a:noFill/>
          <a:ln w="9525">
            <a:noFill/>
            <a:miter lim="800000"/>
            <a:headEnd/>
            <a:tailEnd/>
          </a:ln>
        </p:spPr>
      </p:pic>
      <p:pic>
        <p:nvPicPr>
          <p:cNvPr id="39941" name="Picture 5" descr="inversion"/>
          <p:cNvPicPr>
            <a:picLocks noChangeAspect="1" noChangeArrowheads="1"/>
          </p:cNvPicPr>
          <p:nvPr/>
        </p:nvPicPr>
        <p:blipFill>
          <a:blip r:embed="rId3"/>
          <a:srcRect/>
          <a:stretch>
            <a:fillRect/>
          </a:stretch>
        </p:blipFill>
        <p:spPr bwMode="auto">
          <a:xfrm>
            <a:off x="4384675" y="981075"/>
            <a:ext cx="4506913" cy="4824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_cases_220fig1"/>
          <p:cNvPicPr>
            <a:picLocks noChangeAspect="1" noChangeArrowheads="1"/>
          </p:cNvPicPr>
          <p:nvPr/>
        </p:nvPicPr>
        <p:blipFill>
          <a:blip r:embed="rId2"/>
          <a:srcRect/>
          <a:stretch>
            <a:fillRect/>
          </a:stretch>
        </p:blipFill>
        <p:spPr bwMode="auto">
          <a:xfrm>
            <a:off x="3048000" y="1371600"/>
            <a:ext cx="1714500" cy="2617788"/>
          </a:xfrm>
          <a:prstGeom prst="rect">
            <a:avLst/>
          </a:prstGeom>
          <a:noFill/>
          <a:ln w="9525">
            <a:noFill/>
            <a:miter lim="800000"/>
            <a:headEnd/>
            <a:tailEnd/>
          </a:ln>
        </p:spPr>
      </p:pic>
      <p:sp>
        <p:nvSpPr>
          <p:cNvPr id="40963" name="Text Box 3"/>
          <p:cNvSpPr txBox="1">
            <a:spLocks noChangeArrowheads="1"/>
          </p:cNvSpPr>
          <p:nvPr/>
        </p:nvSpPr>
        <p:spPr bwMode="auto">
          <a:xfrm>
            <a:off x="1660525" y="4918075"/>
            <a:ext cx="5799138" cy="457200"/>
          </a:xfrm>
          <a:prstGeom prst="rect">
            <a:avLst/>
          </a:prstGeom>
          <a:noFill/>
          <a:ln w="9525">
            <a:noFill/>
            <a:miter lim="800000"/>
            <a:headEnd/>
            <a:tailEnd/>
          </a:ln>
        </p:spPr>
        <p:txBody>
          <a:bodyPr wrap="none">
            <a:spAutoFit/>
          </a:bodyPr>
          <a:lstStyle/>
          <a:p>
            <a:pPr eaLnBrk="1" hangingPunct="1"/>
            <a:r>
              <a:rPr lang="en-US"/>
              <a:t>Prolapsed uterous due to huge cervical fibroid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4"/>
          <p:cNvSpPr>
            <a:spLocks noGrp="1" noChangeArrowheads="1"/>
          </p:cNvSpPr>
          <p:nvPr>
            <p:ph sz="half" idx="1"/>
          </p:nvPr>
        </p:nvSpPr>
        <p:spPr/>
        <p:txBody>
          <a:bodyPr/>
          <a:lstStyle/>
          <a:p>
            <a:pPr eaLnBrk="1" hangingPunct="1">
              <a:lnSpc>
                <a:spcPct val="90000"/>
              </a:lnSpc>
            </a:pPr>
            <a:r>
              <a:rPr lang="en-US" b="1" smtClean="0"/>
              <a:t>Stress test in the lithotomy position</a:t>
            </a:r>
            <a:r>
              <a:rPr lang="en-US" smtClean="0"/>
              <a:t> </a:t>
            </a:r>
          </a:p>
          <a:p>
            <a:pPr eaLnBrk="1" hangingPunct="1">
              <a:lnSpc>
                <a:spcPct val="90000"/>
              </a:lnSpc>
            </a:pPr>
            <a:r>
              <a:rPr lang="en-US" smtClean="0"/>
              <a:t>There are many ways of performing the cough stress test. Here, the stress test was done in the lithotomy position and a positive test was elicited.</a:t>
            </a:r>
            <a:endParaRPr lang="en-GB" smtClean="0"/>
          </a:p>
        </p:txBody>
      </p:sp>
      <p:pic>
        <p:nvPicPr>
          <p:cNvPr id="41988" name="Picture 6" descr="BPM01NP08F04"/>
          <p:cNvPicPr>
            <a:picLocks noGrp="1" noChangeAspect="1" noChangeArrowheads="1"/>
          </p:cNvPicPr>
          <p:nvPr>
            <p:ph sz="half" idx="2"/>
          </p:nvPr>
        </p:nvPicPr>
        <p:blipFill>
          <a:blip r:embed="rId2"/>
          <a:stretch>
            <a:fillRect/>
          </a:stretch>
        </p:blipFill>
        <p:spPr>
          <a:xfrm>
            <a:off x="5143500" y="2720181"/>
            <a:ext cx="3048000" cy="2047875"/>
          </a:xfrm>
          <a:noFill/>
        </p:spPr>
      </p:pic>
      <p:sp>
        <p:nvSpPr>
          <p:cNvPr id="41986" name="Rectangle 2"/>
          <p:cNvSpPr>
            <a:spLocks noGrp="1" noChangeArrowheads="1"/>
          </p:cNvSpPr>
          <p:nvPr>
            <p:ph type="title"/>
          </p:nvPr>
        </p:nvSpPr>
        <p:spPr/>
        <p:txBody>
          <a:bodyPr/>
          <a:lstStyle/>
          <a:p>
            <a:pPr eaLnBrk="1" hangingPunct="1"/>
            <a:r>
              <a:rPr lang="en-US" smtClean="0"/>
              <a:t>incontinence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sz="half" idx="1"/>
          </p:nvPr>
        </p:nvSpPr>
        <p:spPr/>
        <p:txBody>
          <a:bodyPr/>
          <a:lstStyle/>
          <a:p>
            <a:pPr eaLnBrk="1" hangingPunct="1"/>
            <a:r>
              <a:rPr lang="en-US" b="1" smtClean="0"/>
              <a:t>Grade III internal hemorrhoids with surrounding external hemorrhoidal tissue</a:t>
            </a:r>
            <a:endParaRPr lang="en-GB" b="1" smtClean="0"/>
          </a:p>
        </p:txBody>
      </p:sp>
      <p:sp>
        <p:nvSpPr>
          <p:cNvPr id="43012" name="Rectangle 4"/>
          <p:cNvSpPr>
            <a:spLocks noGrp="1" noChangeArrowheads="1"/>
          </p:cNvSpPr>
          <p:nvPr>
            <p:ph sz="half" idx="2"/>
          </p:nvPr>
        </p:nvSpPr>
        <p:spPr/>
        <p:txBody>
          <a:bodyPr/>
          <a:lstStyle/>
          <a:p>
            <a:pPr eaLnBrk="1" hangingPunct="1">
              <a:spcBef>
                <a:spcPct val="0"/>
              </a:spcBef>
              <a:buClrTx/>
              <a:buFontTx/>
              <a:buNone/>
            </a:pPr>
            <a:r>
              <a:rPr lang="en-US" b="1" smtClean="0"/>
              <a:t>Thrombosed external hemorrhoid</a:t>
            </a:r>
            <a:endParaRPr lang="en-US" smtClean="0"/>
          </a:p>
          <a:p>
            <a:pPr eaLnBrk="1" hangingPunct="1"/>
            <a:endParaRPr lang="en-GB" smtClean="0"/>
          </a:p>
        </p:txBody>
      </p:sp>
      <p:sp>
        <p:nvSpPr>
          <p:cNvPr id="43010" name="Rectangle 2"/>
          <p:cNvSpPr>
            <a:spLocks noGrp="1" noChangeArrowheads="1"/>
          </p:cNvSpPr>
          <p:nvPr>
            <p:ph type="title"/>
          </p:nvPr>
        </p:nvSpPr>
        <p:spPr/>
        <p:txBody>
          <a:bodyPr/>
          <a:lstStyle/>
          <a:p>
            <a:pPr eaLnBrk="1" hangingPunct="1"/>
            <a:r>
              <a:rPr lang="en-US" smtClean="0"/>
              <a:t>Haemorrhoids</a:t>
            </a:r>
          </a:p>
        </p:txBody>
      </p:sp>
      <p:pic>
        <p:nvPicPr>
          <p:cNvPr id="43013" name="Picture 5" descr="BPM01GA02F09"/>
          <p:cNvPicPr>
            <a:picLocks noChangeAspect="1" noChangeArrowheads="1"/>
          </p:cNvPicPr>
          <p:nvPr/>
        </p:nvPicPr>
        <p:blipFill>
          <a:blip r:embed="rId2"/>
          <a:srcRect/>
          <a:stretch>
            <a:fillRect/>
          </a:stretch>
        </p:blipFill>
        <p:spPr bwMode="auto">
          <a:xfrm>
            <a:off x="2411413" y="3716338"/>
            <a:ext cx="2146300" cy="2862262"/>
          </a:xfrm>
          <a:prstGeom prst="rect">
            <a:avLst/>
          </a:prstGeom>
          <a:noFill/>
          <a:ln w="9525">
            <a:noFill/>
            <a:miter lim="800000"/>
            <a:headEnd/>
            <a:tailEnd/>
          </a:ln>
        </p:spPr>
      </p:pic>
      <p:pic>
        <p:nvPicPr>
          <p:cNvPr id="43014" name="Picture 6" descr="BPM01GA02F04"/>
          <p:cNvPicPr>
            <a:picLocks noChangeAspect="1" noChangeArrowheads="1"/>
          </p:cNvPicPr>
          <p:nvPr/>
        </p:nvPicPr>
        <p:blipFill>
          <a:blip r:embed="rId3"/>
          <a:srcRect/>
          <a:stretch>
            <a:fillRect/>
          </a:stretch>
        </p:blipFill>
        <p:spPr bwMode="auto">
          <a:xfrm>
            <a:off x="4787900" y="3789363"/>
            <a:ext cx="3497263" cy="234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4"/>
          <p:cNvSpPr>
            <a:spLocks noGrp="1" noChangeArrowheads="1"/>
          </p:cNvSpPr>
          <p:nvPr>
            <p:ph sz="half" idx="1"/>
          </p:nvPr>
        </p:nvSpPr>
        <p:spPr/>
        <p:txBody>
          <a:bodyPr/>
          <a:lstStyle/>
          <a:p>
            <a:pPr eaLnBrk="1" hangingPunct="1"/>
            <a:r>
              <a:rPr lang="en-US" sz="2000" smtClean="0"/>
              <a:t>Gentle separation of the buttocks to expose the distal anal canal generally establishes the diagnosis of an anal fissure without undue discomfort to the patient.</a:t>
            </a:r>
            <a:endParaRPr lang="en-GB" sz="2000" smtClean="0"/>
          </a:p>
        </p:txBody>
      </p:sp>
      <p:sp>
        <p:nvSpPr>
          <p:cNvPr id="44036" name="Rectangle 5"/>
          <p:cNvSpPr>
            <a:spLocks noGrp="1" noChangeArrowheads="1"/>
          </p:cNvSpPr>
          <p:nvPr>
            <p:ph sz="half" idx="2"/>
          </p:nvPr>
        </p:nvSpPr>
        <p:spPr/>
        <p:txBody>
          <a:bodyPr/>
          <a:lstStyle/>
          <a:p>
            <a:pPr eaLnBrk="1" hangingPunct="1"/>
            <a:r>
              <a:rPr lang="en-US" sz="2400" smtClean="0"/>
              <a:t>With an anoscope in place, a hypertrophied anal papillae is seen proximally to the anal fissure (sentinel tag not present).</a:t>
            </a:r>
            <a:endParaRPr lang="en-GB" sz="2400" smtClean="0"/>
          </a:p>
        </p:txBody>
      </p:sp>
      <p:sp>
        <p:nvSpPr>
          <p:cNvPr id="44034" name="Rectangle 2"/>
          <p:cNvSpPr>
            <a:spLocks noGrp="1" noChangeArrowheads="1"/>
          </p:cNvSpPr>
          <p:nvPr>
            <p:ph type="title"/>
          </p:nvPr>
        </p:nvSpPr>
        <p:spPr/>
        <p:txBody>
          <a:bodyPr/>
          <a:lstStyle/>
          <a:p>
            <a:pPr eaLnBrk="1" hangingPunct="1"/>
            <a:r>
              <a:rPr lang="en-US" smtClean="0"/>
              <a:t>Anal fissure</a:t>
            </a:r>
            <a:endParaRPr lang="en-GB" smtClean="0"/>
          </a:p>
        </p:txBody>
      </p:sp>
      <p:pic>
        <p:nvPicPr>
          <p:cNvPr id="44037" name="Picture 6" descr="BPM01GA02F05"/>
          <p:cNvPicPr>
            <a:picLocks noChangeAspect="1" noChangeArrowheads="1"/>
          </p:cNvPicPr>
          <p:nvPr/>
        </p:nvPicPr>
        <p:blipFill>
          <a:blip r:embed="rId2"/>
          <a:srcRect/>
          <a:stretch>
            <a:fillRect/>
          </a:stretch>
        </p:blipFill>
        <p:spPr bwMode="auto">
          <a:xfrm>
            <a:off x="1403350" y="3789363"/>
            <a:ext cx="5715000" cy="2582862"/>
          </a:xfrm>
          <a:prstGeom prst="rect">
            <a:avLst/>
          </a:prstGeom>
          <a:noFill/>
          <a:ln w="9525">
            <a:noFill/>
            <a:miter lim="800000"/>
            <a:headEnd/>
            <a:tailEnd/>
          </a:ln>
        </p:spPr>
      </p:pic>
      <p:pic>
        <p:nvPicPr>
          <p:cNvPr id="44038" name="Picture 7" descr="BD21298_"/>
          <p:cNvPicPr>
            <a:picLocks noChangeAspect="1" noChangeArrowheads="1"/>
          </p:cNvPicPr>
          <p:nvPr/>
        </p:nvPicPr>
        <p:blipFill>
          <a:blip r:embed="rId3"/>
          <a:srcRect/>
          <a:stretch>
            <a:fillRect/>
          </a:stretch>
        </p:blipFill>
        <p:spPr bwMode="auto">
          <a:xfrm>
            <a:off x="684213" y="1341438"/>
            <a:ext cx="287337" cy="287337"/>
          </a:xfrm>
          <a:prstGeom prst="rect">
            <a:avLst/>
          </a:prstGeom>
          <a:noFill/>
          <a:ln w="9525">
            <a:noFill/>
            <a:miter lim="800000"/>
            <a:headEnd/>
            <a:tailEnd/>
          </a:ln>
        </p:spPr>
      </p:pic>
      <p:pic>
        <p:nvPicPr>
          <p:cNvPr id="44039" name="Picture 8" descr="BD21298_"/>
          <p:cNvPicPr>
            <a:picLocks noChangeAspect="1" noChangeArrowheads="1"/>
          </p:cNvPicPr>
          <p:nvPr/>
        </p:nvPicPr>
        <p:blipFill>
          <a:blip r:embed="rId3"/>
          <a:srcRect/>
          <a:stretch>
            <a:fillRect/>
          </a:stretch>
        </p:blipFill>
        <p:spPr bwMode="auto">
          <a:xfrm>
            <a:off x="4643438" y="1412875"/>
            <a:ext cx="287337" cy="287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685800" y="1295400"/>
            <a:ext cx="8207375" cy="5157788"/>
          </a:xfrm>
        </p:spPr>
        <p:txBody>
          <a:bodyPr/>
          <a:lstStyle/>
          <a:p>
            <a:pPr eaLnBrk="1" hangingPunct="1">
              <a:buFontTx/>
              <a:buNone/>
            </a:pPr>
            <a:r>
              <a:rPr lang="en-US" smtClean="0"/>
              <a:t>   Request self empty bladder except</a:t>
            </a:r>
          </a:p>
          <a:p>
            <a:pPr eaLnBrk="1" hangingPunct="1">
              <a:buFontTx/>
              <a:buNone/>
            </a:pPr>
            <a:r>
              <a:rPr lang="en-US" smtClean="0"/>
              <a:t>           stress incontinence.</a:t>
            </a:r>
          </a:p>
          <a:p>
            <a:pPr eaLnBrk="1" hangingPunct="1">
              <a:buFontTx/>
              <a:buNone/>
            </a:pPr>
            <a:r>
              <a:rPr lang="en-US" smtClean="0"/>
              <a:t>   Lower bowel should be empty {rectum &amp;</a:t>
            </a:r>
          </a:p>
          <a:p>
            <a:pPr eaLnBrk="1" hangingPunct="1">
              <a:buFontTx/>
              <a:buNone/>
            </a:pPr>
            <a:r>
              <a:rPr lang="en-US" smtClean="0"/>
              <a:t>           pelvic colon}.</a:t>
            </a:r>
          </a:p>
          <a:p>
            <a:pPr eaLnBrk="1" hangingPunct="1">
              <a:buFontTx/>
              <a:buNone/>
            </a:pPr>
            <a:r>
              <a:rPr lang="en-US" smtClean="0"/>
              <a:t>   A female attendant.</a:t>
            </a:r>
          </a:p>
          <a:p>
            <a:pPr eaLnBrk="1" hangingPunct="1">
              <a:buFontTx/>
              <a:buNone/>
            </a:pPr>
            <a:r>
              <a:rPr lang="en-US" smtClean="0"/>
              <a:t>   Get consent from the pt or guardien</a:t>
            </a:r>
          </a:p>
          <a:p>
            <a:pPr eaLnBrk="1" hangingPunct="1">
              <a:buFontTx/>
              <a:buNone/>
            </a:pPr>
            <a:r>
              <a:rPr lang="en-US" smtClean="0"/>
              <a:t>          for examining a minor or unmarried.</a:t>
            </a:r>
          </a:p>
          <a:p>
            <a:pPr eaLnBrk="1" hangingPunct="1">
              <a:buFontTx/>
              <a:buNone/>
            </a:pPr>
            <a:r>
              <a:rPr lang="en-US" smtClean="0"/>
              <a:t>   Very good light source.</a:t>
            </a:r>
          </a:p>
          <a:p>
            <a:pPr eaLnBrk="1" hangingPunct="1"/>
            <a:endParaRPr lang="en-US" smtClean="0"/>
          </a:p>
        </p:txBody>
      </p:sp>
      <p:sp>
        <p:nvSpPr>
          <p:cNvPr id="7170" name="Rectangle 2"/>
          <p:cNvSpPr>
            <a:spLocks noGrp="1" noChangeArrowheads="1"/>
          </p:cNvSpPr>
          <p:nvPr>
            <p:ph type="title"/>
          </p:nvPr>
        </p:nvSpPr>
        <p:spPr/>
        <p:txBody>
          <a:bodyPr/>
          <a:lstStyle/>
          <a:p>
            <a:pPr eaLnBrk="1" hangingPunct="1"/>
            <a:r>
              <a:rPr lang="en-US" smtClean="0"/>
              <a:t>Pre-requisites are,</a:t>
            </a:r>
          </a:p>
        </p:txBody>
      </p:sp>
      <p:pic>
        <p:nvPicPr>
          <p:cNvPr id="7172" name="Picture 4" descr="Tiny Humy"/>
          <p:cNvPicPr>
            <a:picLocks noChangeAspect="1" noChangeArrowheads="1" noCrop="1"/>
          </p:cNvPicPr>
          <p:nvPr/>
        </p:nvPicPr>
        <p:blipFill>
          <a:blip r:embed="rId2"/>
          <a:srcRect/>
          <a:stretch>
            <a:fillRect/>
          </a:stretch>
        </p:blipFill>
        <p:spPr bwMode="auto">
          <a:xfrm>
            <a:off x="468313" y="1412875"/>
            <a:ext cx="674687" cy="342900"/>
          </a:xfrm>
          <a:prstGeom prst="rect">
            <a:avLst/>
          </a:prstGeom>
          <a:noFill/>
          <a:ln w="9525">
            <a:noFill/>
            <a:miter lim="800000"/>
            <a:headEnd/>
            <a:tailEnd/>
          </a:ln>
        </p:spPr>
      </p:pic>
      <p:pic>
        <p:nvPicPr>
          <p:cNvPr id="7173" name="Picture 5" descr="Tiny Humy"/>
          <p:cNvPicPr>
            <a:picLocks noChangeAspect="1" noChangeArrowheads="1" noCrop="1"/>
          </p:cNvPicPr>
          <p:nvPr/>
        </p:nvPicPr>
        <p:blipFill>
          <a:blip r:embed="rId2"/>
          <a:srcRect/>
          <a:stretch>
            <a:fillRect/>
          </a:stretch>
        </p:blipFill>
        <p:spPr bwMode="auto">
          <a:xfrm>
            <a:off x="468313" y="3789363"/>
            <a:ext cx="674687" cy="342900"/>
          </a:xfrm>
          <a:prstGeom prst="rect">
            <a:avLst/>
          </a:prstGeom>
          <a:noFill/>
          <a:ln w="9525">
            <a:noFill/>
            <a:miter lim="800000"/>
            <a:headEnd/>
            <a:tailEnd/>
          </a:ln>
        </p:spPr>
      </p:pic>
      <p:pic>
        <p:nvPicPr>
          <p:cNvPr id="7174" name="Picture 6" descr="Tiny Humy"/>
          <p:cNvPicPr>
            <a:picLocks noChangeAspect="1" noChangeArrowheads="1" noCrop="1"/>
          </p:cNvPicPr>
          <p:nvPr/>
        </p:nvPicPr>
        <p:blipFill>
          <a:blip r:embed="rId2"/>
          <a:srcRect/>
          <a:stretch>
            <a:fillRect/>
          </a:stretch>
        </p:blipFill>
        <p:spPr bwMode="auto">
          <a:xfrm>
            <a:off x="468313" y="2565400"/>
            <a:ext cx="674687" cy="342900"/>
          </a:xfrm>
          <a:prstGeom prst="rect">
            <a:avLst/>
          </a:prstGeom>
          <a:noFill/>
          <a:ln w="9525">
            <a:noFill/>
            <a:miter lim="800000"/>
            <a:headEnd/>
            <a:tailEnd/>
          </a:ln>
        </p:spPr>
      </p:pic>
      <p:pic>
        <p:nvPicPr>
          <p:cNvPr id="7175" name="Picture 7" descr="Tiny Humy"/>
          <p:cNvPicPr>
            <a:picLocks noChangeAspect="1" noChangeArrowheads="1" noCrop="1"/>
          </p:cNvPicPr>
          <p:nvPr/>
        </p:nvPicPr>
        <p:blipFill>
          <a:blip r:embed="rId2"/>
          <a:srcRect/>
          <a:stretch>
            <a:fillRect/>
          </a:stretch>
        </p:blipFill>
        <p:spPr bwMode="auto">
          <a:xfrm>
            <a:off x="468313" y="5516563"/>
            <a:ext cx="674687" cy="342900"/>
          </a:xfrm>
          <a:prstGeom prst="rect">
            <a:avLst/>
          </a:prstGeom>
          <a:noFill/>
          <a:ln w="9525">
            <a:noFill/>
            <a:miter lim="800000"/>
            <a:headEnd/>
            <a:tailEnd/>
          </a:ln>
        </p:spPr>
      </p:pic>
      <p:pic>
        <p:nvPicPr>
          <p:cNvPr id="7176" name="Picture 8" descr="Tiny Humy"/>
          <p:cNvPicPr>
            <a:picLocks noChangeAspect="1" noChangeArrowheads="1" noCrop="1"/>
          </p:cNvPicPr>
          <p:nvPr/>
        </p:nvPicPr>
        <p:blipFill>
          <a:blip r:embed="rId2"/>
          <a:srcRect/>
          <a:stretch>
            <a:fillRect/>
          </a:stretch>
        </p:blipFill>
        <p:spPr bwMode="auto">
          <a:xfrm>
            <a:off x="468313" y="4365625"/>
            <a:ext cx="674687" cy="34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5"/>
          <p:cNvSpPr>
            <a:spLocks noGrp="1" noChangeArrowheads="1"/>
          </p:cNvSpPr>
          <p:nvPr>
            <p:ph sz="half" idx="1"/>
          </p:nvPr>
        </p:nvSpPr>
        <p:spPr>
          <a:xfrm>
            <a:off x="0" y="908050"/>
            <a:ext cx="3810000" cy="4648200"/>
          </a:xfrm>
        </p:spPr>
        <p:txBody>
          <a:bodyPr/>
          <a:lstStyle/>
          <a:p>
            <a:pPr eaLnBrk="1" hangingPunct="1">
              <a:spcBef>
                <a:spcPct val="0"/>
              </a:spcBef>
              <a:buClrTx/>
              <a:buFontTx/>
              <a:buNone/>
            </a:pPr>
            <a:r>
              <a:rPr lang="en-US" b="1" smtClean="0"/>
              <a:t>	Hypertrophic granulation tissue at site of drainage indicating the external fistula opening</a:t>
            </a:r>
            <a:endParaRPr lang="en-US" smtClean="0"/>
          </a:p>
          <a:p>
            <a:pPr eaLnBrk="1" hangingPunct="1"/>
            <a:endParaRPr lang="en-GB" smtClean="0"/>
          </a:p>
        </p:txBody>
      </p:sp>
      <p:sp>
        <p:nvSpPr>
          <p:cNvPr id="45060" name="Rectangle 6"/>
          <p:cNvSpPr>
            <a:spLocks noGrp="1" noChangeArrowheads="1"/>
          </p:cNvSpPr>
          <p:nvPr>
            <p:ph sz="half" idx="2"/>
          </p:nvPr>
        </p:nvSpPr>
        <p:spPr/>
        <p:txBody>
          <a:bodyPr/>
          <a:lstStyle/>
          <a:p>
            <a:pPr eaLnBrk="1" hangingPunct="1"/>
            <a:r>
              <a:rPr lang="en-US" smtClean="0"/>
              <a:t>A, ulcerated skin tags; B, multiple complex fistulae.</a:t>
            </a:r>
            <a:endParaRPr lang="en-GB" smtClean="0"/>
          </a:p>
        </p:txBody>
      </p:sp>
      <p:sp>
        <p:nvSpPr>
          <p:cNvPr id="45058" name="Rectangle 4"/>
          <p:cNvSpPr>
            <a:spLocks noGrp="1" noChangeArrowheads="1"/>
          </p:cNvSpPr>
          <p:nvPr>
            <p:ph type="title"/>
          </p:nvPr>
        </p:nvSpPr>
        <p:spPr>
          <a:xfrm>
            <a:off x="2124075" y="188913"/>
            <a:ext cx="6200775" cy="838200"/>
          </a:xfrm>
        </p:spPr>
        <p:txBody>
          <a:bodyPr/>
          <a:lstStyle/>
          <a:p>
            <a:pPr eaLnBrk="1" hangingPunct="1"/>
            <a:r>
              <a:rPr lang="en-US" smtClean="0"/>
              <a:t> Fistula</a:t>
            </a:r>
            <a:endParaRPr lang="en-GB" smtClean="0"/>
          </a:p>
        </p:txBody>
      </p:sp>
      <p:pic>
        <p:nvPicPr>
          <p:cNvPr id="45061" name="Picture 7" descr="BPM01GA02F12"/>
          <p:cNvPicPr>
            <a:picLocks noChangeAspect="1" noChangeArrowheads="1"/>
          </p:cNvPicPr>
          <p:nvPr/>
        </p:nvPicPr>
        <p:blipFill>
          <a:blip r:embed="rId2"/>
          <a:srcRect/>
          <a:stretch>
            <a:fillRect/>
          </a:stretch>
        </p:blipFill>
        <p:spPr bwMode="auto">
          <a:xfrm>
            <a:off x="323850" y="3573463"/>
            <a:ext cx="2251075" cy="3068637"/>
          </a:xfrm>
          <a:prstGeom prst="rect">
            <a:avLst/>
          </a:prstGeom>
          <a:noFill/>
          <a:ln w="9525">
            <a:noFill/>
            <a:miter lim="800000"/>
            <a:headEnd/>
            <a:tailEnd/>
          </a:ln>
        </p:spPr>
      </p:pic>
      <p:pic>
        <p:nvPicPr>
          <p:cNvPr id="45062" name="Picture 8" descr="BPM01GA02F13"/>
          <p:cNvPicPr>
            <a:picLocks noChangeAspect="1" noChangeArrowheads="1"/>
          </p:cNvPicPr>
          <p:nvPr/>
        </p:nvPicPr>
        <p:blipFill>
          <a:blip r:embed="rId3"/>
          <a:srcRect/>
          <a:stretch>
            <a:fillRect/>
          </a:stretch>
        </p:blipFill>
        <p:spPr bwMode="auto">
          <a:xfrm>
            <a:off x="2590800" y="4005263"/>
            <a:ext cx="6553200" cy="200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p:txBody>
          <a:bodyPr/>
          <a:lstStyle/>
          <a:p>
            <a:pPr eaLnBrk="1" hangingPunct="1"/>
            <a:endParaRPr lang="en-GB" smtClean="0"/>
          </a:p>
        </p:txBody>
      </p:sp>
      <p:sp>
        <p:nvSpPr>
          <p:cNvPr id="46082" name="Rectangle 2"/>
          <p:cNvSpPr>
            <a:spLocks noGrp="1" noChangeArrowheads="1"/>
          </p:cNvSpPr>
          <p:nvPr>
            <p:ph type="title"/>
          </p:nvPr>
        </p:nvSpPr>
        <p:spPr/>
        <p:txBody>
          <a:bodyPr/>
          <a:lstStyle/>
          <a:p>
            <a:pPr eaLnBrk="1" hangingPunct="1"/>
            <a:endParaRPr lang="en-GB" smtClean="0"/>
          </a:p>
        </p:txBody>
      </p:sp>
      <p:pic>
        <p:nvPicPr>
          <p:cNvPr id="46084" name="Picture 4" descr="vulv"/>
          <p:cNvPicPr>
            <a:picLocks noChangeAspect="1" noChangeArrowheads="1"/>
          </p:cNvPicPr>
          <p:nvPr/>
        </p:nvPicPr>
        <p:blipFill>
          <a:blip r:embed="rId2"/>
          <a:srcRect/>
          <a:stretch>
            <a:fillRect/>
          </a:stretch>
        </p:blipFill>
        <p:spPr bwMode="auto">
          <a:xfrm>
            <a:off x="3143250" y="1666875"/>
            <a:ext cx="2857500" cy="3524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81000" y="3500438"/>
            <a:ext cx="8001000" cy="936625"/>
          </a:xfrm>
        </p:spPr>
        <p:txBody>
          <a:bodyPr/>
          <a:lstStyle/>
          <a:p>
            <a:pPr eaLnBrk="1" hangingPunct="1"/>
            <a:r>
              <a:rPr lang="en-US" smtClean="0"/>
              <a:t>INSPECTION OF VAGINA &amp; CERVIX</a:t>
            </a:r>
            <a:endParaRPr lang="en-GB"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250825" y="1052513"/>
            <a:ext cx="8424863" cy="5545137"/>
          </a:xfrm>
        </p:spPr>
        <p:txBody>
          <a:bodyPr/>
          <a:lstStyle/>
          <a:p>
            <a:pPr eaLnBrk="1" hangingPunct="1">
              <a:lnSpc>
                <a:spcPct val="90000"/>
              </a:lnSpc>
            </a:pPr>
            <a:r>
              <a:rPr lang="en-US" sz="2800" smtClean="0"/>
              <a:t>It is done by speculum examination to find colour, discharge &amp; lesions.</a:t>
            </a:r>
          </a:p>
          <a:p>
            <a:pPr eaLnBrk="1" hangingPunct="1">
              <a:lnSpc>
                <a:spcPct val="90000"/>
              </a:lnSpc>
            </a:pPr>
            <a:endParaRPr lang="en-US" sz="2800" smtClean="0"/>
          </a:p>
          <a:p>
            <a:pPr eaLnBrk="1" hangingPunct="1">
              <a:lnSpc>
                <a:spcPct val="90000"/>
              </a:lnSpc>
            </a:pPr>
            <a:r>
              <a:rPr lang="en-US" sz="2800" smtClean="0"/>
              <a:t>It is </a:t>
            </a:r>
            <a:r>
              <a:rPr lang="en-US" sz="2800" smtClean="0">
                <a:solidFill>
                  <a:srgbClr val="FFFF00"/>
                </a:solidFill>
              </a:rPr>
              <a:t>done </a:t>
            </a:r>
            <a:r>
              <a:rPr lang="en-US" sz="2800" b="1" smtClean="0">
                <a:solidFill>
                  <a:srgbClr val="FFFF00"/>
                </a:solidFill>
              </a:rPr>
              <a:t>before</a:t>
            </a:r>
            <a:r>
              <a:rPr lang="en-US" sz="2800" smtClean="0">
                <a:solidFill>
                  <a:srgbClr val="FFFF00"/>
                </a:solidFill>
              </a:rPr>
              <a:t>   digital examination</a:t>
            </a:r>
            <a:r>
              <a:rPr lang="en-US" sz="2800" smtClean="0"/>
              <a:t> because –</a:t>
            </a:r>
          </a:p>
          <a:p>
            <a:pPr eaLnBrk="1" hangingPunct="1">
              <a:lnSpc>
                <a:spcPct val="90000"/>
              </a:lnSpc>
              <a:buFontTx/>
              <a:buNone/>
            </a:pPr>
            <a:r>
              <a:rPr lang="en-US" sz="2800" smtClean="0"/>
              <a:t>      A. In cervical lesions, bleeding can be   			    avoided if speculum examination is 		   	    done before digital examination.</a:t>
            </a:r>
          </a:p>
          <a:p>
            <a:pPr eaLnBrk="1" hangingPunct="1">
              <a:lnSpc>
                <a:spcPct val="90000"/>
              </a:lnSpc>
              <a:buFontTx/>
              <a:buNone/>
            </a:pPr>
            <a:r>
              <a:rPr lang="en-US" sz="2800" smtClean="0"/>
              <a:t>      B. Cervical scraping &amp; endocervical sampling    	       	    for cytological examination can be 		      	    done in one sitting for screening.</a:t>
            </a:r>
          </a:p>
          <a:p>
            <a:pPr eaLnBrk="1" hangingPunct="1">
              <a:lnSpc>
                <a:spcPct val="90000"/>
              </a:lnSpc>
              <a:buFontTx/>
              <a:buNone/>
            </a:pPr>
            <a:r>
              <a:rPr lang="en-US" sz="2800" smtClean="0"/>
              <a:t>     C. Cervical &amp; vaginal discharge can be taken    	     	    for Bacteriological examination.  </a:t>
            </a:r>
          </a:p>
          <a:p>
            <a:pPr eaLnBrk="1" hangingPunct="1">
              <a:lnSpc>
                <a:spcPct val="90000"/>
              </a:lnSpc>
            </a:pPr>
            <a:endParaRPr lang="en-US" sz="2800" smtClean="0"/>
          </a:p>
        </p:txBody>
      </p:sp>
      <p:sp>
        <p:nvSpPr>
          <p:cNvPr id="48130" name="Rectangle 2"/>
          <p:cNvSpPr>
            <a:spLocks noGrp="1" noChangeArrowheads="1"/>
          </p:cNvSpPr>
          <p:nvPr>
            <p:ph type="title"/>
          </p:nvPr>
        </p:nvSpPr>
        <p:spPr/>
        <p:txBody>
          <a:bodyPr/>
          <a:lstStyle/>
          <a:p>
            <a:pPr eaLnBrk="1" hangingPunct="1"/>
            <a:r>
              <a:rPr lang="en-US" smtClean="0"/>
              <a:t>INSPECTION OF VAGINA &amp; CERVIX</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684213" y="908050"/>
            <a:ext cx="6696075" cy="1917700"/>
          </a:xfrm>
          <a:prstGeom prst="rect">
            <a:avLst/>
          </a:prstGeom>
          <a:noFill/>
          <a:ln w="9525">
            <a:noFill/>
            <a:miter lim="800000"/>
            <a:headEnd/>
            <a:tailEnd/>
          </a:ln>
        </p:spPr>
        <p:txBody>
          <a:bodyPr>
            <a:spAutoFit/>
          </a:bodyPr>
          <a:lstStyle/>
          <a:p>
            <a:pPr eaLnBrk="1" hangingPunct="1"/>
            <a:r>
              <a:rPr lang="en-US"/>
              <a:t>Various types of speculums are available-</a:t>
            </a:r>
          </a:p>
          <a:p>
            <a:pPr eaLnBrk="1" hangingPunct="1"/>
            <a:endParaRPr lang="en-US"/>
          </a:p>
          <a:p>
            <a:pPr eaLnBrk="1" hangingPunct="1"/>
            <a:r>
              <a:rPr lang="en-US"/>
              <a:t>    1. Cusco’s speculum </a:t>
            </a:r>
          </a:p>
          <a:p>
            <a:pPr eaLnBrk="1" hangingPunct="1"/>
            <a:r>
              <a:rPr lang="en-US"/>
              <a:t>    2. Sim’s speculum</a:t>
            </a:r>
          </a:p>
          <a:p>
            <a:pPr eaLnBrk="1" hangingPunct="1"/>
            <a:r>
              <a:rPr lang="en-US"/>
              <a:t>    3. Ferguson’s speculum</a:t>
            </a:r>
          </a:p>
        </p:txBody>
      </p:sp>
      <p:pic>
        <p:nvPicPr>
          <p:cNvPr id="49157" name="Picture 10"/>
          <p:cNvPicPr>
            <a:picLocks noGrp="1" noChangeAspect="1" noChangeArrowheads="1"/>
          </p:cNvPicPr>
          <p:nvPr>
            <p:ph sz="half" idx="1"/>
          </p:nvPr>
        </p:nvPicPr>
        <p:blipFill>
          <a:blip r:embed="rId2"/>
          <a:srcRect/>
          <a:stretch>
            <a:fillRect/>
          </a:stretch>
        </p:blipFill>
        <p:spPr>
          <a:xfrm>
            <a:off x="827088" y="3789363"/>
            <a:ext cx="1987550" cy="2249487"/>
          </a:xfrm>
          <a:noFill/>
        </p:spPr>
      </p:pic>
      <p:pic>
        <p:nvPicPr>
          <p:cNvPr id="49155" name="Picture 8" descr="Ferguson1A"/>
          <p:cNvPicPr>
            <a:picLocks noGrp="1" noChangeAspect="1" noChangeArrowheads="1"/>
          </p:cNvPicPr>
          <p:nvPr>
            <p:ph sz="half" idx="2"/>
          </p:nvPr>
        </p:nvPicPr>
        <p:blipFill>
          <a:blip r:embed="rId3"/>
          <a:srcRect/>
          <a:stretch>
            <a:fillRect/>
          </a:stretch>
        </p:blipFill>
        <p:spPr>
          <a:xfrm>
            <a:off x="5148263" y="4365625"/>
            <a:ext cx="2743200" cy="1417638"/>
          </a:xfrm>
          <a:noFill/>
        </p:spPr>
      </p:pic>
      <p:pic>
        <p:nvPicPr>
          <p:cNvPr id="49156" name="Picture 9" descr="vaginal%20speculum"/>
          <p:cNvPicPr>
            <a:picLocks noGrp="1" noChangeAspect="1" noChangeArrowheads="1"/>
          </p:cNvPicPr>
          <p:nvPr>
            <p:ph type="title"/>
          </p:nvPr>
        </p:nvPicPr>
        <p:blipFill>
          <a:blip r:embed="rId4"/>
          <a:stretch>
            <a:fillRect/>
          </a:stretch>
        </p:blipFill>
        <p:spPr>
          <a:xfrm>
            <a:off x="4008474" y="274638"/>
            <a:ext cx="1127051" cy="1143000"/>
          </a:xfr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4" descr="s-77"/>
          <p:cNvPicPr>
            <a:picLocks noGrp="1" noChangeAspect="1" noChangeArrowheads="1"/>
          </p:cNvPicPr>
          <p:nvPr>
            <p:ph idx="1"/>
          </p:nvPr>
        </p:nvPicPr>
        <p:blipFill>
          <a:blip r:embed="rId2"/>
          <a:srcRect/>
          <a:stretch>
            <a:fillRect/>
          </a:stretch>
        </p:blipFill>
        <p:spPr>
          <a:xfrm>
            <a:off x="3708400" y="188913"/>
            <a:ext cx="4945063" cy="4648200"/>
          </a:xfrm>
          <a:noFill/>
        </p:spPr>
      </p:pic>
      <p:sp>
        <p:nvSpPr>
          <p:cNvPr id="50178" name="Rectangle 2"/>
          <p:cNvSpPr>
            <a:spLocks noGrp="1" noChangeArrowheads="1"/>
          </p:cNvSpPr>
          <p:nvPr>
            <p:ph type="title"/>
          </p:nvPr>
        </p:nvSpPr>
        <p:spPr/>
        <p:txBody>
          <a:bodyPr/>
          <a:lstStyle/>
          <a:p>
            <a:pPr eaLnBrk="1" hangingPunct="1"/>
            <a:endParaRPr lang="en-GB" smtClean="0"/>
          </a:p>
        </p:txBody>
      </p:sp>
      <p:pic>
        <p:nvPicPr>
          <p:cNvPr id="50180" name="Picture 5" descr="Thomas Sims spec 2"/>
          <p:cNvPicPr>
            <a:picLocks noChangeAspect="1" noChangeArrowheads="1"/>
          </p:cNvPicPr>
          <p:nvPr/>
        </p:nvPicPr>
        <p:blipFill>
          <a:blip r:embed="rId3"/>
          <a:srcRect/>
          <a:stretch>
            <a:fillRect/>
          </a:stretch>
        </p:blipFill>
        <p:spPr bwMode="auto">
          <a:xfrm>
            <a:off x="468313" y="404813"/>
            <a:ext cx="2857500" cy="1725612"/>
          </a:xfrm>
          <a:prstGeom prst="rect">
            <a:avLst/>
          </a:prstGeom>
          <a:noFill/>
          <a:ln w="9525">
            <a:noFill/>
            <a:miter lim="800000"/>
            <a:headEnd/>
            <a:tailEnd/>
          </a:ln>
        </p:spPr>
      </p:pic>
      <p:sp>
        <p:nvSpPr>
          <p:cNvPr id="50181" name="Rectangle 6"/>
          <p:cNvSpPr>
            <a:spLocks noChangeArrowheads="1"/>
          </p:cNvSpPr>
          <p:nvPr/>
        </p:nvSpPr>
        <p:spPr bwMode="auto">
          <a:xfrm>
            <a:off x="684213" y="2349500"/>
            <a:ext cx="2951162" cy="822325"/>
          </a:xfrm>
          <a:prstGeom prst="rect">
            <a:avLst/>
          </a:prstGeom>
          <a:noFill/>
          <a:ln w="9525">
            <a:noFill/>
            <a:miter lim="800000"/>
            <a:headEnd/>
            <a:tailEnd/>
          </a:ln>
        </p:spPr>
        <p:txBody>
          <a:bodyPr>
            <a:spAutoFit/>
          </a:bodyPr>
          <a:lstStyle/>
          <a:p>
            <a:pPr eaLnBrk="1" hangingPunct="1"/>
            <a:r>
              <a:rPr lang="en-US"/>
              <a:t>THOMUS SIM’S SPECULUM</a:t>
            </a:r>
            <a:endParaRPr lang="en-GB"/>
          </a:p>
        </p:txBody>
      </p:sp>
      <p:pic>
        <p:nvPicPr>
          <p:cNvPr id="50182" name="Picture 7" descr="mvc-122s"/>
          <p:cNvPicPr>
            <a:picLocks noChangeAspect="1" noChangeArrowheads="1"/>
          </p:cNvPicPr>
          <p:nvPr/>
        </p:nvPicPr>
        <p:blipFill>
          <a:blip r:embed="rId4"/>
          <a:srcRect/>
          <a:stretch>
            <a:fillRect/>
          </a:stretch>
        </p:blipFill>
        <p:spPr bwMode="auto">
          <a:xfrm>
            <a:off x="323850" y="3716338"/>
            <a:ext cx="3384550" cy="2538412"/>
          </a:xfrm>
          <a:prstGeom prst="rect">
            <a:avLst/>
          </a:prstGeom>
          <a:noFill/>
          <a:ln w="9525">
            <a:noFill/>
            <a:miter lim="800000"/>
            <a:headEnd/>
            <a:tailEnd/>
          </a:ln>
        </p:spPr>
      </p:pic>
      <p:sp>
        <p:nvSpPr>
          <p:cNvPr id="50183" name="Rectangle 8"/>
          <p:cNvSpPr>
            <a:spLocks noChangeArrowheads="1"/>
          </p:cNvSpPr>
          <p:nvPr/>
        </p:nvSpPr>
        <p:spPr bwMode="auto">
          <a:xfrm>
            <a:off x="611188" y="3933825"/>
            <a:ext cx="2881312" cy="822325"/>
          </a:xfrm>
          <a:prstGeom prst="rect">
            <a:avLst/>
          </a:prstGeom>
          <a:noFill/>
          <a:ln w="9525">
            <a:noFill/>
            <a:miter lim="800000"/>
            <a:headEnd/>
            <a:tailEnd/>
          </a:ln>
        </p:spPr>
        <p:txBody>
          <a:bodyPr>
            <a:spAutoFit/>
          </a:bodyPr>
          <a:lstStyle/>
          <a:p>
            <a:pPr eaLnBrk="1" hangingPunct="1"/>
            <a:r>
              <a:rPr lang="en-US" b="1">
                <a:solidFill>
                  <a:srgbClr val="FF0000"/>
                </a:solidFill>
              </a:rPr>
              <a:t>Speculum with wood handle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4" descr="w58600-t">
            <a:hlinkClick r:id="rId2"/>
          </p:cNvPr>
          <p:cNvPicPr>
            <a:picLocks noGrp="1" noChangeAspect="1" noChangeArrowheads="1"/>
          </p:cNvPicPr>
          <p:nvPr>
            <p:ph idx="1"/>
          </p:nvPr>
        </p:nvPicPr>
        <p:blipFill>
          <a:blip r:embed="rId3"/>
          <a:srcRect/>
          <a:stretch>
            <a:fillRect/>
          </a:stretch>
        </p:blipFill>
        <p:spPr>
          <a:xfrm>
            <a:off x="755650" y="1557338"/>
            <a:ext cx="2592388" cy="2339975"/>
          </a:xfrm>
        </p:spPr>
      </p:pic>
      <p:sp>
        <p:nvSpPr>
          <p:cNvPr id="51202" name="Rectangle 2"/>
          <p:cNvSpPr>
            <a:spLocks noGrp="1" noChangeArrowheads="1"/>
          </p:cNvSpPr>
          <p:nvPr>
            <p:ph type="title"/>
          </p:nvPr>
        </p:nvSpPr>
        <p:spPr/>
        <p:txBody>
          <a:bodyPr/>
          <a:lstStyle/>
          <a:p>
            <a:pPr eaLnBrk="1" hangingPunct="1"/>
            <a:r>
              <a:rPr lang="en-US" smtClean="0"/>
              <a:t>1. Cusco’s speculum</a:t>
            </a:r>
          </a:p>
        </p:txBody>
      </p:sp>
      <p:pic>
        <p:nvPicPr>
          <p:cNvPr id="51204" name="Picture 5" descr="Warmspec">
            <a:hlinkClick r:id="rId4"/>
          </p:cNvPr>
          <p:cNvPicPr>
            <a:picLocks noChangeAspect="1" noChangeArrowheads="1"/>
          </p:cNvPicPr>
          <p:nvPr/>
        </p:nvPicPr>
        <p:blipFill>
          <a:blip r:embed="rId5"/>
          <a:srcRect/>
          <a:stretch>
            <a:fillRect/>
          </a:stretch>
        </p:blipFill>
        <p:spPr bwMode="auto">
          <a:xfrm>
            <a:off x="5219700" y="1484313"/>
            <a:ext cx="2857500" cy="213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idx="1"/>
          </p:nvPr>
        </p:nvSpPr>
        <p:spPr>
          <a:xfrm>
            <a:off x="685800" y="549275"/>
            <a:ext cx="4171950" cy="5594350"/>
          </a:xfrm>
        </p:spPr>
        <p:txBody>
          <a:bodyPr/>
          <a:lstStyle/>
          <a:p>
            <a:pPr eaLnBrk="1" hangingPunct="1"/>
            <a:r>
              <a:rPr lang="en-GB" sz="3600" b="1" smtClean="0">
                <a:solidFill>
                  <a:srgbClr val="FF0000"/>
                </a:solidFill>
              </a:rPr>
              <a:t> Cusco’s </a:t>
            </a:r>
            <a:r>
              <a:rPr lang="en-GB" smtClean="0"/>
              <a:t>– used in dorsal position</a:t>
            </a:r>
          </a:p>
          <a:p>
            <a:pPr eaLnBrk="1" hangingPunct="1"/>
            <a:endParaRPr lang="en-GB" smtClean="0"/>
          </a:p>
          <a:p>
            <a:pPr eaLnBrk="1" hangingPunct="1">
              <a:buFontTx/>
              <a:buNone/>
            </a:pPr>
            <a:r>
              <a:rPr lang="en-GB" smtClean="0"/>
              <a:t>         cervix can best visualised with it.</a:t>
            </a:r>
          </a:p>
          <a:p>
            <a:pPr eaLnBrk="1" hangingPunct="1">
              <a:buFontTx/>
              <a:buNone/>
            </a:pPr>
            <a:r>
              <a:rPr lang="en-GB" smtClean="0"/>
              <a:t> </a:t>
            </a:r>
          </a:p>
          <a:p>
            <a:pPr eaLnBrk="1" hangingPunct="1">
              <a:buFontTx/>
              <a:buNone/>
            </a:pPr>
            <a:r>
              <a:rPr lang="en-GB" smtClean="0"/>
              <a:t>       Collection of discharge from cervix  or vaginal fornics made easy.</a:t>
            </a:r>
          </a:p>
          <a:p>
            <a:pPr eaLnBrk="1" hangingPunct="1"/>
            <a:r>
              <a:rPr lang="en-GB" smtClean="0"/>
              <a:t> </a:t>
            </a:r>
          </a:p>
          <a:p>
            <a:pPr eaLnBrk="1" hangingPunct="1">
              <a:buFontTx/>
              <a:buNone/>
            </a:pPr>
            <a:r>
              <a:rPr lang="en-GB" smtClean="0"/>
              <a:t> </a:t>
            </a:r>
            <a:endParaRPr lang="en-GB" u="sng" smtClean="0"/>
          </a:p>
          <a:p>
            <a:pPr eaLnBrk="1" hangingPunct="1"/>
            <a:endParaRPr lang="en-GB" smtClean="0"/>
          </a:p>
        </p:txBody>
      </p:sp>
      <p:pic>
        <p:nvPicPr>
          <p:cNvPr id="52227" name="Picture 7" descr="cuscos display"/>
          <p:cNvPicPr>
            <a:picLocks noChangeAspect="1" noChangeArrowheads="1"/>
          </p:cNvPicPr>
          <p:nvPr/>
        </p:nvPicPr>
        <p:blipFill>
          <a:blip r:embed="rId2"/>
          <a:srcRect/>
          <a:stretch>
            <a:fillRect/>
          </a:stretch>
        </p:blipFill>
        <p:spPr bwMode="auto">
          <a:xfrm>
            <a:off x="4786313" y="1071563"/>
            <a:ext cx="3911600" cy="4143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9"/>
          <p:cNvSpPr>
            <a:spLocks noGrp="1" noChangeArrowheads="1"/>
          </p:cNvSpPr>
          <p:nvPr>
            <p:ph idx="1"/>
          </p:nvPr>
        </p:nvSpPr>
        <p:spPr>
          <a:xfrm>
            <a:off x="685800" y="1295400"/>
            <a:ext cx="8134350" cy="5157788"/>
          </a:xfrm>
        </p:spPr>
        <p:txBody>
          <a:bodyPr/>
          <a:lstStyle/>
          <a:p>
            <a:pPr eaLnBrk="1" hangingPunct="1"/>
            <a:r>
              <a:rPr lang="en-US" smtClean="0"/>
              <a:t>It should be explained to the patient first.</a:t>
            </a:r>
          </a:p>
          <a:p>
            <a:pPr eaLnBrk="1" hangingPunct="1"/>
            <a:r>
              <a:rPr lang="en-US" smtClean="0"/>
              <a:t>  Moisten speculum</a:t>
            </a:r>
          </a:p>
          <a:p>
            <a:pPr eaLnBrk="1" hangingPunct="1"/>
            <a:r>
              <a:rPr lang="en-US" smtClean="0"/>
              <a:t>  Hold in Rt hand</a:t>
            </a:r>
          </a:p>
          <a:p>
            <a:pPr eaLnBrk="1" hangingPunct="1"/>
            <a:r>
              <a:rPr lang="en-US" smtClean="0"/>
              <a:t>  Separate the labia with</a:t>
            </a:r>
          </a:p>
          <a:p>
            <a:pPr eaLnBrk="1" hangingPunct="1">
              <a:buFontTx/>
              <a:buNone/>
            </a:pPr>
            <a:r>
              <a:rPr lang="en-US" smtClean="0"/>
              <a:t>      thumb &amp; index finger </a:t>
            </a:r>
          </a:p>
          <a:p>
            <a:pPr eaLnBrk="1" hangingPunct="1">
              <a:buFontTx/>
              <a:buNone/>
            </a:pPr>
            <a:r>
              <a:rPr lang="en-US" smtClean="0"/>
              <a:t>      of Lt hand.</a:t>
            </a:r>
          </a:p>
          <a:p>
            <a:pPr eaLnBrk="1" hangingPunct="1"/>
            <a:r>
              <a:rPr lang="en-US" smtClean="0"/>
              <a:t>Hold speculum blade in an oblique direction &amp; </a:t>
            </a:r>
            <a:r>
              <a:rPr lang="en-GB" smtClean="0"/>
              <a:t>insert into vagina</a:t>
            </a:r>
            <a:r>
              <a:rPr lang="en-US" smtClean="0"/>
              <a:t> .</a:t>
            </a:r>
          </a:p>
          <a:p>
            <a:pPr eaLnBrk="1" hangingPunct="1">
              <a:buFontTx/>
              <a:buNone/>
            </a:pPr>
            <a:r>
              <a:rPr lang="en-US" smtClean="0"/>
              <a:t> </a:t>
            </a:r>
          </a:p>
        </p:txBody>
      </p:sp>
      <p:sp>
        <p:nvSpPr>
          <p:cNvPr id="53250" name="Rectangle 2"/>
          <p:cNvSpPr>
            <a:spLocks noGrp="1" noChangeArrowheads="1"/>
          </p:cNvSpPr>
          <p:nvPr>
            <p:ph type="title"/>
          </p:nvPr>
        </p:nvSpPr>
        <p:spPr/>
        <p:txBody>
          <a:bodyPr/>
          <a:lstStyle/>
          <a:p>
            <a:pPr eaLnBrk="1" hangingPunct="1"/>
            <a:r>
              <a:rPr lang="en-US" smtClean="0"/>
              <a:t>Procedure</a:t>
            </a:r>
          </a:p>
        </p:txBody>
      </p:sp>
      <p:pic>
        <p:nvPicPr>
          <p:cNvPr id="53252" name="Picture 7" descr="cusco ex ls"/>
          <p:cNvPicPr>
            <a:picLocks noChangeAspect="1" noChangeArrowheads="1"/>
          </p:cNvPicPr>
          <p:nvPr/>
        </p:nvPicPr>
        <p:blipFill>
          <a:blip r:embed="rId2"/>
          <a:srcRect/>
          <a:stretch>
            <a:fillRect/>
          </a:stretch>
        </p:blipFill>
        <p:spPr bwMode="auto">
          <a:xfrm>
            <a:off x="5867400" y="2276475"/>
            <a:ext cx="2743200" cy="2078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yhst-5415996746310_1900_1884191"/>
          <p:cNvPicPr>
            <a:picLocks noGrp="1" noChangeAspect="1" noChangeArrowheads="1"/>
          </p:cNvPicPr>
          <p:nvPr>
            <p:ph type="body" sz="half" idx="1"/>
          </p:nvPr>
        </p:nvPicPr>
        <p:blipFill>
          <a:blip r:embed="rId2"/>
          <a:stretch>
            <a:fillRect/>
          </a:stretch>
        </p:blipFill>
        <p:spPr>
          <a:xfrm>
            <a:off x="685800" y="2190750"/>
            <a:ext cx="3810000" cy="2857500"/>
          </a:xfrm>
          <a:noFill/>
        </p:spPr>
      </p:pic>
      <p:sp>
        <p:nvSpPr>
          <p:cNvPr id="54275" name="Rectangle 10"/>
          <p:cNvSpPr>
            <a:spLocks noGrp="1" noChangeArrowheads="1"/>
          </p:cNvSpPr>
          <p:nvPr>
            <p:ph sz="half" idx="2"/>
          </p:nvPr>
        </p:nvSpPr>
        <p:spPr/>
        <p:txBody>
          <a:bodyPr/>
          <a:lstStyle/>
          <a:p>
            <a:pPr eaLnBrk="1" hangingPunct="1">
              <a:buFontTx/>
              <a:buNone/>
            </a:pPr>
            <a:endParaRPr lang="en-US" sz="2800" smtClean="0"/>
          </a:p>
          <a:p>
            <a:pPr eaLnBrk="1" hangingPunct="1"/>
            <a:r>
              <a:rPr lang="en-US" sz="2800" smtClean="0"/>
              <a:t>Then rotate gently to transverse plain on the posterior vaginal wall.</a:t>
            </a:r>
          </a:p>
          <a:p>
            <a:pPr eaLnBrk="1" hangingPunct="1"/>
            <a:r>
              <a:rPr lang="en-US" sz="2800" smtClean="0"/>
              <a:t>Speculum position is adjusted till the cx &amp; vagina can be viewed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idx="1"/>
          </p:nvPr>
        </p:nvSpPr>
        <p:spPr>
          <a:xfrm>
            <a:off x="684213" y="1341438"/>
            <a:ext cx="7772400" cy="5229225"/>
          </a:xfrm>
        </p:spPr>
        <p:txBody>
          <a:bodyPr/>
          <a:lstStyle/>
          <a:p>
            <a:pPr eaLnBrk="1" hangingPunct="1">
              <a:lnSpc>
                <a:spcPct val="80000"/>
              </a:lnSpc>
            </a:pPr>
            <a:r>
              <a:rPr lang="en-US" sz="2800" smtClean="0"/>
              <a:t>A calm, aerated &amp; well lighted room</a:t>
            </a:r>
          </a:p>
          <a:p>
            <a:pPr eaLnBrk="1" hangingPunct="1">
              <a:lnSpc>
                <a:spcPct val="80000"/>
              </a:lnSpc>
            </a:pPr>
            <a:r>
              <a:rPr lang="en-US" sz="2800" smtClean="0"/>
              <a:t>Examination table</a:t>
            </a:r>
          </a:p>
          <a:p>
            <a:pPr eaLnBrk="1" hangingPunct="1">
              <a:lnSpc>
                <a:spcPct val="80000"/>
              </a:lnSpc>
            </a:pPr>
            <a:r>
              <a:rPr lang="en-US" sz="2800" smtClean="0"/>
              <a:t>Pillow &amp; drapings</a:t>
            </a:r>
          </a:p>
          <a:p>
            <a:pPr eaLnBrk="1" hangingPunct="1">
              <a:lnSpc>
                <a:spcPct val="80000"/>
              </a:lnSpc>
            </a:pPr>
            <a:r>
              <a:rPr lang="en-US" sz="2800" smtClean="0"/>
              <a:t>Examining sterile gloves</a:t>
            </a:r>
          </a:p>
          <a:p>
            <a:pPr eaLnBrk="1" hangingPunct="1">
              <a:lnSpc>
                <a:spcPct val="80000"/>
              </a:lnSpc>
            </a:pPr>
            <a:r>
              <a:rPr lang="en-US" sz="2800" smtClean="0"/>
              <a:t>Sterile lubricant</a:t>
            </a:r>
          </a:p>
          <a:p>
            <a:pPr eaLnBrk="1" hangingPunct="1">
              <a:lnSpc>
                <a:spcPct val="80000"/>
              </a:lnSpc>
            </a:pPr>
            <a:r>
              <a:rPr lang="en-US" sz="2800" smtClean="0"/>
              <a:t>Speculum</a:t>
            </a:r>
          </a:p>
          <a:p>
            <a:pPr eaLnBrk="1" hangingPunct="1">
              <a:lnSpc>
                <a:spcPct val="80000"/>
              </a:lnSpc>
            </a:pPr>
            <a:r>
              <a:rPr lang="en-US" sz="2800" smtClean="0"/>
              <a:t>Sponge holding forceps</a:t>
            </a:r>
          </a:p>
          <a:p>
            <a:pPr eaLnBrk="1" hangingPunct="1">
              <a:lnSpc>
                <a:spcPct val="80000"/>
              </a:lnSpc>
            </a:pPr>
            <a:r>
              <a:rPr lang="en-US" sz="2800" smtClean="0"/>
              <a:t>Swabs - cotton balls, Pads</a:t>
            </a:r>
          </a:p>
          <a:p>
            <a:pPr eaLnBrk="1" hangingPunct="1">
              <a:lnSpc>
                <a:spcPct val="80000"/>
              </a:lnSpc>
            </a:pPr>
            <a:r>
              <a:rPr lang="en-US" sz="2800" smtClean="0"/>
              <a:t>Arey’s spatula</a:t>
            </a:r>
          </a:p>
          <a:p>
            <a:pPr eaLnBrk="1" hangingPunct="1">
              <a:lnSpc>
                <a:spcPct val="80000"/>
              </a:lnSpc>
            </a:pPr>
            <a:r>
              <a:rPr lang="en-US" sz="2800" smtClean="0"/>
              <a:t>Cyto brush</a:t>
            </a:r>
          </a:p>
          <a:p>
            <a:pPr eaLnBrk="1" hangingPunct="1">
              <a:lnSpc>
                <a:spcPct val="80000"/>
              </a:lnSpc>
            </a:pPr>
            <a:r>
              <a:rPr lang="en-US" sz="2800" smtClean="0"/>
              <a:t>2 glass slides &amp; cover slips</a:t>
            </a:r>
          </a:p>
          <a:p>
            <a:pPr eaLnBrk="1" hangingPunct="1">
              <a:lnSpc>
                <a:spcPct val="80000"/>
              </a:lnSpc>
            </a:pPr>
            <a:r>
              <a:rPr lang="en-US" sz="2800" smtClean="0"/>
              <a:t>Fixative {liquid or spray} </a:t>
            </a:r>
          </a:p>
        </p:txBody>
      </p:sp>
      <p:sp>
        <p:nvSpPr>
          <p:cNvPr id="8194" name="Rectangle 2"/>
          <p:cNvSpPr>
            <a:spLocks noGrp="1" noChangeArrowheads="1"/>
          </p:cNvSpPr>
          <p:nvPr>
            <p:ph type="title"/>
          </p:nvPr>
        </p:nvSpPr>
        <p:spPr/>
        <p:txBody>
          <a:bodyPr/>
          <a:lstStyle/>
          <a:p>
            <a:pPr eaLnBrk="1" hangingPunct="1"/>
            <a:r>
              <a:rPr lang="en-US" smtClean="0"/>
              <a:t>Requirements </a:t>
            </a:r>
          </a:p>
        </p:txBody>
      </p:sp>
      <p:pic>
        <p:nvPicPr>
          <p:cNvPr id="8196" name="Picture 6" descr="animated gif">
            <a:hlinkClick r:id="rId2"/>
          </p:cNvPr>
          <p:cNvPicPr>
            <a:picLocks noChangeAspect="1" noChangeArrowheads="1" noCrop="1"/>
          </p:cNvPicPr>
          <p:nvPr/>
        </p:nvPicPr>
        <p:blipFill>
          <a:blip r:embed="rId3"/>
          <a:srcRect/>
          <a:stretch>
            <a:fillRect/>
          </a:stretch>
        </p:blipFill>
        <p:spPr bwMode="auto">
          <a:xfrm rot="-4352849">
            <a:off x="3781425" y="142875"/>
            <a:ext cx="1714500" cy="1428750"/>
          </a:xfrm>
          <a:prstGeom prst="rect">
            <a:avLst/>
          </a:prstGeom>
          <a:noFill/>
          <a:ln w="9525">
            <a:noFill/>
            <a:miter lim="800000"/>
            <a:headEnd/>
            <a:tailEnd/>
          </a:ln>
        </p:spPr>
      </p:pic>
      <p:pic>
        <p:nvPicPr>
          <p:cNvPr id="8197" name="Picture 8" descr="animated gif">
            <a:hlinkClick r:id="rId4"/>
          </p:cNvPr>
          <p:cNvPicPr>
            <a:picLocks noChangeAspect="1" noChangeArrowheads="1" noCrop="1"/>
          </p:cNvPicPr>
          <p:nvPr/>
        </p:nvPicPr>
        <p:blipFill>
          <a:blip r:embed="rId5"/>
          <a:srcRect/>
          <a:stretch>
            <a:fillRect/>
          </a:stretch>
        </p:blipFill>
        <p:spPr bwMode="auto">
          <a:xfrm>
            <a:off x="755650" y="1484313"/>
            <a:ext cx="196850" cy="161925"/>
          </a:xfrm>
          <a:prstGeom prst="rect">
            <a:avLst/>
          </a:prstGeom>
          <a:noFill/>
          <a:ln w="9525">
            <a:noFill/>
            <a:miter lim="800000"/>
            <a:headEnd/>
            <a:tailEnd/>
          </a:ln>
        </p:spPr>
      </p:pic>
      <p:pic>
        <p:nvPicPr>
          <p:cNvPr id="8198" name="Picture 9" descr="animated gif">
            <a:hlinkClick r:id="rId4"/>
          </p:cNvPr>
          <p:cNvPicPr>
            <a:picLocks noChangeAspect="1" noChangeArrowheads="1" noCrop="1"/>
          </p:cNvPicPr>
          <p:nvPr/>
        </p:nvPicPr>
        <p:blipFill>
          <a:blip r:embed="rId5"/>
          <a:srcRect/>
          <a:stretch>
            <a:fillRect/>
          </a:stretch>
        </p:blipFill>
        <p:spPr bwMode="auto">
          <a:xfrm>
            <a:off x="755650" y="1857375"/>
            <a:ext cx="196850" cy="161925"/>
          </a:xfrm>
          <a:prstGeom prst="rect">
            <a:avLst/>
          </a:prstGeom>
          <a:noFill/>
          <a:ln w="9525">
            <a:noFill/>
            <a:miter lim="800000"/>
            <a:headEnd/>
            <a:tailEnd/>
          </a:ln>
        </p:spPr>
      </p:pic>
      <p:pic>
        <p:nvPicPr>
          <p:cNvPr id="8199" name="Picture 10" descr="animated gif">
            <a:hlinkClick r:id="rId4"/>
          </p:cNvPr>
          <p:cNvPicPr>
            <a:picLocks noChangeAspect="1" noChangeArrowheads="1" noCrop="1"/>
          </p:cNvPicPr>
          <p:nvPr/>
        </p:nvPicPr>
        <p:blipFill>
          <a:blip r:embed="rId5"/>
          <a:srcRect/>
          <a:stretch>
            <a:fillRect/>
          </a:stretch>
        </p:blipFill>
        <p:spPr bwMode="auto">
          <a:xfrm>
            <a:off x="755650" y="3573463"/>
            <a:ext cx="215900" cy="177800"/>
          </a:xfrm>
          <a:prstGeom prst="rect">
            <a:avLst/>
          </a:prstGeom>
          <a:noFill/>
          <a:ln w="9525">
            <a:noFill/>
            <a:miter lim="800000"/>
            <a:headEnd/>
            <a:tailEnd/>
          </a:ln>
        </p:spPr>
      </p:pic>
      <p:pic>
        <p:nvPicPr>
          <p:cNvPr id="8200" name="Picture 11" descr="animated gif">
            <a:hlinkClick r:id="rId4"/>
          </p:cNvPr>
          <p:cNvPicPr>
            <a:picLocks noChangeAspect="1" noChangeArrowheads="1" noCrop="1"/>
          </p:cNvPicPr>
          <p:nvPr/>
        </p:nvPicPr>
        <p:blipFill>
          <a:blip r:embed="rId5"/>
          <a:srcRect/>
          <a:stretch>
            <a:fillRect/>
          </a:stretch>
        </p:blipFill>
        <p:spPr bwMode="auto">
          <a:xfrm>
            <a:off x="755650" y="4005263"/>
            <a:ext cx="196850" cy="161925"/>
          </a:xfrm>
          <a:prstGeom prst="rect">
            <a:avLst/>
          </a:prstGeom>
          <a:noFill/>
          <a:ln w="9525">
            <a:noFill/>
            <a:miter lim="800000"/>
            <a:headEnd/>
            <a:tailEnd/>
          </a:ln>
        </p:spPr>
      </p:pic>
      <p:pic>
        <p:nvPicPr>
          <p:cNvPr id="8201" name="Picture 12" descr="animated gif">
            <a:hlinkClick r:id="rId4"/>
          </p:cNvPr>
          <p:cNvPicPr>
            <a:picLocks noChangeAspect="1" noChangeArrowheads="1" noCrop="1"/>
          </p:cNvPicPr>
          <p:nvPr/>
        </p:nvPicPr>
        <p:blipFill>
          <a:blip r:embed="rId5"/>
          <a:srcRect/>
          <a:stretch>
            <a:fillRect/>
          </a:stretch>
        </p:blipFill>
        <p:spPr bwMode="auto">
          <a:xfrm>
            <a:off x="755650" y="2276475"/>
            <a:ext cx="215900" cy="177800"/>
          </a:xfrm>
          <a:prstGeom prst="rect">
            <a:avLst/>
          </a:prstGeom>
          <a:noFill/>
          <a:ln w="9525">
            <a:noFill/>
            <a:miter lim="800000"/>
            <a:headEnd/>
            <a:tailEnd/>
          </a:ln>
        </p:spPr>
      </p:pic>
      <p:pic>
        <p:nvPicPr>
          <p:cNvPr id="8202" name="Picture 13" descr="animated gif">
            <a:hlinkClick r:id="rId4"/>
          </p:cNvPr>
          <p:cNvPicPr>
            <a:picLocks noChangeAspect="1" noChangeArrowheads="1" noCrop="1"/>
          </p:cNvPicPr>
          <p:nvPr/>
        </p:nvPicPr>
        <p:blipFill>
          <a:blip r:embed="rId5"/>
          <a:srcRect/>
          <a:stretch>
            <a:fillRect/>
          </a:stretch>
        </p:blipFill>
        <p:spPr bwMode="auto">
          <a:xfrm>
            <a:off x="755650" y="3138488"/>
            <a:ext cx="215900" cy="177800"/>
          </a:xfrm>
          <a:prstGeom prst="rect">
            <a:avLst/>
          </a:prstGeom>
          <a:noFill/>
          <a:ln w="9525">
            <a:noFill/>
            <a:miter lim="800000"/>
            <a:headEnd/>
            <a:tailEnd/>
          </a:ln>
        </p:spPr>
      </p:pic>
      <p:pic>
        <p:nvPicPr>
          <p:cNvPr id="8203" name="Picture 14" descr="animated gif">
            <a:hlinkClick r:id="rId4"/>
          </p:cNvPr>
          <p:cNvPicPr>
            <a:picLocks noChangeAspect="1" noChangeArrowheads="1" noCrop="1"/>
          </p:cNvPicPr>
          <p:nvPr/>
        </p:nvPicPr>
        <p:blipFill>
          <a:blip r:embed="rId5"/>
          <a:srcRect/>
          <a:stretch>
            <a:fillRect/>
          </a:stretch>
        </p:blipFill>
        <p:spPr bwMode="auto">
          <a:xfrm>
            <a:off x="755650" y="2706688"/>
            <a:ext cx="215900" cy="177800"/>
          </a:xfrm>
          <a:prstGeom prst="rect">
            <a:avLst/>
          </a:prstGeom>
          <a:noFill/>
          <a:ln w="9525">
            <a:noFill/>
            <a:miter lim="800000"/>
            <a:headEnd/>
            <a:tailEnd/>
          </a:ln>
        </p:spPr>
      </p:pic>
      <p:pic>
        <p:nvPicPr>
          <p:cNvPr id="8204" name="Picture 15" descr="animated gif">
            <a:hlinkClick r:id="rId4"/>
          </p:cNvPr>
          <p:cNvPicPr>
            <a:picLocks noChangeAspect="1" noChangeArrowheads="1" noCrop="1"/>
          </p:cNvPicPr>
          <p:nvPr/>
        </p:nvPicPr>
        <p:blipFill>
          <a:blip r:embed="rId5"/>
          <a:srcRect/>
          <a:stretch>
            <a:fillRect/>
          </a:stretch>
        </p:blipFill>
        <p:spPr bwMode="auto">
          <a:xfrm>
            <a:off x="755650" y="4868863"/>
            <a:ext cx="196850" cy="161925"/>
          </a:xfrm>
          <a:prstGeom prst="rect">
            <a:avLst/>
          </a:prstGeom>
          <a:noFill/>
          <a:ln w="9525">
            <a:noFill/>
            <a:miter lim="800000"/>
            <a:headEnd/>
            <a:tailEnd/>
          </a:ln>
        </p:spPr>
      </p:pic>
      <p:pic>
        <p:nvPicPr>
          <p:cNvPr id="8205" name="Picture 16" descr="animated gif">
            <a:hlinkClick r:id="rId4"/>
          </p:cNvPr>
          <p:cNvPicPr>
            <a:picLocks noChangeAspect="1" noChangeArrowheads="1" noCrop="1"/>
          </p:cNvPicPr>
          <p:nvPr/>
        </p:nvPicPr>
        <p:blipFill>
          <a:blip r:embed="rId5"/>
          <a:srcRect/>
          <a:stretch>
            <a:fillRect/>
          </a:stretch>
        </p:blipFill>
        <p:spPr bwMode="auto">
          <a:xfrm flipV="1">
            <a:off x="755650" y="5300663"/>
            <a:ext cx="196850" cy="161925"/>
          </a:xfrm>
          <a:prstGeom prst="rect">
            <a:avLst/>
          </a:prstGeom>
          <a:noFill/>
          <a:ln w="9525">
            <a:noFill/>
            <a:miter lim="800000"/>
            <a:headEnd/>
            <a:tailEnd/>
          </a:ln>
        </p:spPr>
      </p:pic>
      <p:pic>
        <p:nvPicPr>
          <p:cNvPr id="8206" name="Picture 17" descr="animated gif">
            <a:hlinkClick r:id="rId4"/>
          </p:cNvPr>
          <p:cNvPicPr>
            <a:picLocks noChangeAspect="1" noChangeArrowheads="1" noCrop="1"/>
          </p:cNvPicPr>
          <p:nvPr/>
        </p:nvPicPr>
        <p:blipFill>
          <a:blip r:embed="rId5"/>
          <a:srcRect/>
          <a:stretch>
            <a:fillRect/>
          </a:stretch>
        </p:blipFill>
        <p:spPr bwMode="auto">
          <a:xfrm>
            <a:off x="755650" y="4437063"/>
            <a:ext cx="196850" cy="161925"/>
          </a:xfrm>
          <a:prstGeom prst="rect">
            <a:avLst/>
          </a:prstGeom>
          <a:noFill/>
          <a:ln w="9525">
            <a:noFill/>
            <a:miter lim="800000"/>
            <a:headEnd/>
            <a:tailEnd/>
          </a:ln>
        </p:spPr>
      </p:pic>
      <p:pic>
        <p:nvPicPr>
          <p:cNvPr id="8207" name="Picture 18" descr="animated gif">
            <a:hlinkClick r:id="rId4"/>
          </p:cNvPr>
          <p:cNvPicPr>
            <a:picLocks noChangeAspect="1" noChangeArrowheads="1" noCrop="1"/>
          </p:cNvPicPr>
          <p:nvPr/>
        </p:nvPicPr>
        <p:blipFill>
          <a:blip r:embed="rId5"/>
          <a:srcRect/>
          <a:stretch>
            <a:fillRect/>
          </a:stretch>
        </p:blipFill>
        <p:spPr bwMode="auto">
          <a:xfrm flipH="1">
            <a:off x="755650" y="5734050"/>
            <a:ext cx="215900" cy="177800"/>
          </a:xfrm>
          <a:prstGeom prst="rect">
            <a:avLst/>
          </a:prstGeom>
          <a:noFill/>
          <a:ln w="9525">
            <a:noFill/>
            <a:miter lim="800000"/>
            <a:headEnd/>
            <a:tailEnd/>
          </a:ln>
        </p:spPr>
      </p:pic>
      <p:pic>
        <p:nvPicPr>
          <p:cNvPr id="8208" name="Picture 19" descr="animated gif">
            <a:hlinkClick r:id="rId4"/>
          </p:cNvPr>
          <p:cNvPicPr>
            <a:picLocks noChangeAspect="1" noChangeArrowheads="1" noCrop="1"/>
          </p:cNvPicPr>
          <p:nvPr/>
        </p:nvPicPr>
        <p:blipFill>
          <a:blip r:embed="rId5"/>
          <a:srcRect/>
          <a:stretch>
            <a:fillRect/>
          </a:stretch>
        </p:blipFill>
        <p:spPr bwMode="auto">
          <a:xfrm>
            <a:off x="755650" y="6165850"/>
            <a:ext cx="196850" cy="16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sz="half" idx="1"/>
          </p:nvPr>
        </p:nvSpPr>
        <p:spPr/>
        <p:txBody>
          <a:bodyPr/>
          <a:lstStyle/>
          <a:p>
            <a:pPr eaLnBrk="1" hangingPunct="1"/>
            <a:endParaRPr lang="en-GB" smtClean="0"/>
          </a:p>
        </p:txBody>
      </p:sp>
      <p:pic>
        <p:nvPicPr>
          <p:cNvPr id="55300" name="Picture 7" descr="cuscos display"/>
          <p:cNvPicPr>
            <a:picLocks noGrp="1" noChangeAspect="1" noChangeArrowheads="1"/>
          </p:cNvPicPr>
          <p:nvPr>
            <p:ph sz="half" idx="2"/>
          </p:nvPr>
        </p:nvPicPr>
        <p:blipFill>
          <a:blip r:embed="rId2"/>
          <a:stretch>
            <a:fillRect/>
          </a:stretch>
        </p:blipFill>
        <p:spPr>
          <a:xfrm>
            <a:off x="5231892" y="2402999"/>
            <a:ext cx="2871216" cy="2682240"/>
          </a:xfrm>
          <a:noFill/>
        </p:spPr>
      </p:pic>
      <p:pic>
        <p:nvPicPr>
          <p:cNvPr id="55299" name="Picture 4" descr="yhst-5415996746310_1900_33845"/>
          <p:cNvPicPr>
            <a:picLocks noChangeAspect="1" noChangeArrowheads="1"/>
          </p:cNvPicPr>
          <p:nvPr>
            <p:ph type="body" idx="4294967295"/>
          </p:nvPr>
        </p:nvPicPr>
        <p:blipFill>
          <a:blip r:embed="rId3"/>
          <a:srcRect/>
          <a:stretch>
            <a:fillRect/>
          </a:stretch>
        </p:blipFill>
        <p:spPr>
          <a:xfrm>
            <a:off x="0" y="1412875"/>
            <a:ext cx="4032250" cy="4351338"/>
          </a:xfr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627313" y="2924175"/>
            <a:ext cx="6777037" cy="838200"/>
          </a:xfrm>
        </p:spPr>
        <p:txBody>
          <a:bodyPr/>
          <a:lstStyle/>
          <a:p>
            <a:pPr eaLnBrk="1" hangingPunct="1"/>
            <a:r>
              <a:rPr lang="en-GB" smtClean="0">
                <a:solidFill>
                  <a:srgbClr val="FF0000"/>
                </a:solidFill>
              </a:rPr>
              <a:t>Vagina appearance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4" descr="img024"/>
          <p:cNvPicPr>
            <a:picLocks noGrp="1" noChangeAspect="1" noChangeArrowheads="1"/>
          </p:cNvPicPr>
          <p:nvPr>
            <p:ph idx="1"/>
          </p:nvPr>
        </p:nvPicPr>
        <p:blipFill>
          <a:blip r:embed="rId2"/>
          <a:srcRect/>
          <a:stretch>
            <a:fillRect/>
          </a:stretch>
        </p:blipFill>
        <p:spPr>
          <a:xfrm>
            <a:off x="0" y="0"/>
            <a:ext cx="9144000" cy="6615113"/>
          </a:xfrm>
          <a:noFill/>
        </p:spPr>
      </p:pic>
      <p:sp>
        <p:nvSpPr>
          <p:cNvPr id="57346" name="Rectangle 2"/>
          <p:cNvSpPr>
            <a:spLocks noGrp="1" noChangeArrowheads="1"/>
          </p:cNvSpPr>
          <p:nvPr>
            <p:ph type="title"/>
          </p:nvPr>
        </p:nvSpPr>
        <p:spPr/>
        <p:txBody>
          <a:bodyPr/>
          <a:lstStyle/>
          <a:p>
            <a:pPr eaLnBrk="1" hangingPunct="1"/>
            <a:endParaRPr lang="en-GB" smtClean="0"/>
          </a:p>
        </p:txBody>
      </p:sp>
      <p:pic>
        <p:nvPicPr>
          <p:cNvPr id="57348" name="Picture 5" descr="normal vag secretion"/>
          <p:cNvPicPr>
            <a:picLocks noChangeAspect="1" noChangeArrowheads="1"/>
          </p:cNvPicPr>
          <p:nvPr/>
        </p:nvPicPr>
        <p:blipFill>
          <a:blip r:embed="rId3"/>
          <a:srcRect/>
          <a:stretch>
            <a:fillRect/>
          </a:stretch>
        </p:blipFill>
        <p:spPr bwMode="auto">
          <a:xfrm>
            <a:off x="6227763" y="3860800"/>
            <a:ext cx="2524125" cy="253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4" descr="Causes of painful intercourse"/>
          <p:cNvPicPr>
            <a:picLocks noGrp="1" noChangeAspect="1" noChangeArrowheads="1"/>
          </p:cNvPicPr>
          <p:nvPr>
            <p:ph idx="1"/>
          </p:nvPr>
        </p:nvPicPr>
        <p:blipFill>
          <a:blip r:embed="rId2"/>
          <a:stretch>
            <a:fillRect/>
          </a:stretch>
        </p:blipFill>
        <p:spPr>
          <a:xfrm>
            <a:off x="2667000" y="2220119"/>
            <a:ext cx="3810000" cy="3048000"/>
          </a:xfrm>
          <a:noFill/>
        </p:spPr>
      </p:pic>
      <p:sp>
        <p:nvSpPr>
          <p:cNvPr id="58370"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4" descr="53"/>
          <p:cNvPicPr>
            <a:picLocks noGrp="1" noChangeAspect="1" noChangeArrowheads="1"/>
          </p:cNvPicPr>
          <p:nvPr>
            <p:ph idx="1"/>
          </p:nvPr>
        </p:nvPicPr>
        <p:blipFill>
          <a:blip r:embed="rId2"/>
          <a:srcRect/>
          <a:stretch>
            <a:fillRect/>
          </a:stretch>
        </p:blipFill>
        <p:spPr>
          <a:xfrm>
            <a:off x="755650" y="1484313"/>
            <a:ext cx="3344863" cy="3840162"/>
          </a:xfrm>
          <a:noFill/>
        </p:spPr>
      </p:pic>
      <p:sp>
        <p:nvSpPr>
          <p:cNvPr id="59394" name="Rectangle 2"/>
          <p:cNvSpPr>
            <a:spLocks noGrp="1" noChangeArrowheads="1"/>
          </p:cNvSpPr>
          <p:nvPr>
            <p:ph type="title"/>
          </p:nvPr>
        </p:nvSpPr>
        <p:spPr/>
        <p:txBody>
          <a:bodyPr/>
          <a:lstStyle/>
          <a:p>
            <a:pPr eaLnBrk="1" hangingPunct="1"/>
            <a:endParaRPr lang="en-GB" smtClean="0"/>
          </a:p>
        </p:txBody>
      </p:sp>
      <p:pic>
        <p:nvPicPr>
          <p:cNvPr id="59396" name="Picture 5" descr="54"/>
          <p:cNvPicPr>
            <a:picLocks noChangeAspect="1" noChangeArrowheads="1"/>
          </p:cNvPicPr>
          <p:nvPr/>
        </p:nvPicPr>
        <p:blipFill>
          <a:blip r:embed="rId3"/>
          <a:srcRect/>
          <a:stretch>
            <a:fillRect/>
          </a:stretch>
        </p:blipFill>
        <p:spPr bwMode="auto">
          <a:xfrm>
            <a:off x="4787900" y="1628775"/>
            <a:ext cx="3743325" cy="3967163"/>
          </a:xfrm>
          <a:prstGeom prst="rect">
            <a:avLst/>
          </a:prstGeom>
          <a:noFill/>
          <a:ln w="9525">
            <a:noFill/>
            <a:miter lim="800000"/>
            <a:headEnd/>
            <a:tailEnd/>
          </a:ln>
        </p:spPr>
      </p:pic>
      <p:sp>
        <p:nvSpPr>
          <p:cNvPr id="59397" name="Text Box 6"/>
          <p:cNvSpPr txBox="1">
            <a:spLocks noChangeArrowheads="1"/>
          </p:cNvSpPr>
          <p:nvPr/>
        </p:nvSpPr>
        <p:spPr bwMode="auto">
          <a:xfrm>
            <a:off x="1071563" y="5500688"/>
            <a:ext cx="2154237" cy="457200"/>
          </a:xfrm>
          <a:prstGeom prst="rect">
            <a:avLst/>
          </a:prstGeom>
          <a:noFill/>
          <a:ln w="9525">
            <a:noFill/>
            <a:miter lim="800000"/>
            <a:headEnd/>
            <a:tailEnd/>
          </a:ln>
        </p:spPr>
        <p:txBody>
          <a:bodyPr wrap="none">
            <a:spAutoFit/>
          </a:bodyPr>
          <a:lstStyle/>
          <a:p>
            <a:pPr eaLnBrk="1" hangingPunct="1"/>
            <a:r>
              <a:rPr lang="en-GB"/>
              <a:t>Trichomoniasis </a:t>
            </a:r>
          </a:p>
        </p:txBody>
      </p:sp>
      <p:sp>
        <p:nvSpPr>
          <p:cNvPr id="59398" name="Text Box 7"/>
          <p:cNvSpPr txBox="1">
            <a:spLocks noChangeArrowheads="1"/>
          </p:cNvSpPr>
          <p:nvPr/>
        </p:nvSpPr>
        <p:spPr bwMode="auto">
          <a:xfrm>
            <a:off x="4911725" y="5610225"/>
            <a:ext cx="3109913" cy="457200"/>
          </a:xfrm>
          <a:prstGeom prst="rect">
            <a:avLst/>
          </a:prstGeom>
          <a:noFill/>
          <a:ln w="9525">
            <a:noFill/>
            <a:miter lim="800000"/>
            <a:headEnd/>
            <a:tailEnd/>
          </a:ln>
        </p:spPr>
        <p:txBody>
          <a:bodyPr wrap="none">
            <a:spAutoFit/>
          </a:bodyPr>
          <a:lstStyle/>
          <a:p>
            <a:pPr eaLnBrk="1" hangingPunct="1"/>
            <a:r>
              <a:rPr lang="en-GB"/>
              <a:t>Moneliasis / candidiasis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4" descr="img023"/>
          <p:cNvPicPr>
            <a:picLocks noGrp="1" noChangeAspect="1" noChangeArrowheads="1"/>
          </p:cNvPicPr>
          <p:nvPr>
            <p:ph idx="1"/>
          </p:nvPr>
        </p:nvPicPr>
        <p:blipFill>
          <a:blip r:embed="rId2"/>
          <a:srcRect/>
          <a:stretch>
            <a:fillRect/>
          </a:stretch>
        </p:blipFill>
        <p:spPr>
          <a:xfrm>
            <a:off x="0" y="-63500"/>
            <a:ext cx="9144000" cy="6561138"/>
          </a:xfrm>
          <a:noFill/>
        </p:spPr>
      </p:pic>
      <p:sp>
        <p:nvSpPr>
          <p:cNvPr id="60418"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685800" y="404813"/>
            <a:ext cx="7772400" cy="5976937"/>
          </a:xfrm>
        </p:spPr>
        <p:txBody>
          <a:bodyPr/>
          <a:lstStyle/>
          <a:p>
            <a:pPr eaLnBrk="1" hangingPunct="1">
              <a:lnSpc>
                <a:spcPct val="90000"/>
              </a:lnSpc>
              <a:buFontTx/>
              <a:buNone/>
            </a:pPr>
            <a:r>
              <a:rPr lang="en-US" sz="2800" smtClean="0"/>
              <a:t>   In case of obstetrics -</a:t>
            </a:r>
          </a:p>
          <a:p>
            <a:pPr eaLnBrk="1" hangingPunct="1">
              <a:lnSpc>
                <a:spcPct val="90000"/>
              </a:lnSpc>
              <a:buFontTx/>
              <a:buNone/>
            </a:pPr>
            <a:endParaRPr lang="en-US" sz="2800" smtClean="0"/>
          </a:p>
          <a:p>
            <a:pPr eaLnBrk="1" hangingPunct="1">
              <a:lnSpc>
                <a:spcPct val="90000"/>
              </a:lnSpc>
            </a:pPr>
            <a:r>
              <a:rPr lang="en-GB" sz="2800" smtClean="0">
                <a:solidFill>
                  <a:srgbClr val="FFFF00"/>
                </a:solidFill>
              </a:rPr>
              <a:t>Ectocervix</a:t>
            </a:r>
            <a:r>
              <a:rPr lang="en-GB" sz="2800" smtClean="0"/>
              <a:t> for bluish discoloration associated 		with pregnancy (</a:t>
            </a:r>
            <a:r>
              <a:rPr lang="en-GB" sz="2800" smtClean="0">
                <a:solidFill>
                  <a:srgbClr val="FF0000"/>
                </a:solidFill>
              </a:rPr>
              <a:t>Chadwick’s sign</a:t>
            </a:r>
            <a:r>
              <a:rPr lang="en-GB" sz="2800" smtClean="0"/>
              <a:t>)</a:t>
            </a:r>
          </a:p>
          <a:p>
            <a:pPr eaLnBrk="1" hangingPunct="1">
              <a:lnSpc>
                <a:spcPct val="90000"/>
              </a:lnSpc>
              <a:buFontTx/>
              <a:buNone/>
            </a:pPr>
            <a:endParaRPr lang="en-GB" sz="2800" smtClean="0"/>
          </a:p>
          <a:p>
            <a:pPr eaLnBrk="1" hangingPunct="1">
              <a:lnSpc>
                <a:spcPct val="90000"/>
              </a:lnSpc>
            </a:pPr>
            <a:r>
              <a:rPr lang="en-GB" sz="2800" smtClean="0">
                <a:solidFill>
                  <a:srgbClr val="FFFF00"/>
                </a:solidFill>
              </a:rPr>
              <a:t>Vagina</a:t>
            </a:r>
            <a:r>
              <a:rPr lang="en-GB" sz="2800" smtClean="0"/>
              <a:t> for bluish discoloration in pregnancy –   		</a:t>
            </a:r>
            <a:r>
              <a:rPr lang="en-GB" sz="2800" smtClean="0">
                <a:solidFill>
                  <a:srgbClr val="FF0000"/>
                </a:solidFill>
              </a:rPr>
              <a:t>Jacquemier’s sign</a:t>
            </a:r>
          </a:p>
          <a:p>
            <a:pPr eaLnBrk="1" hangingPunct="1">
              <a:lnSpc>
                <a:spcPct val="90000"/>
              </a:lnSpc>
            </a:pPr>
            <a:endParaRPr lang="en-GB" sz="2800" smtClean="0"/>
          </a:p>
          <a:p>
            <a:pPr eaLnBrk="1" hangingPunct="1">
              <a:lnSpc>
                <a:spcPct val="90000"/>
              </a:lnSpc>
            </a:pPr>
            <a:r>
              <a:rPr lang="en-GB" sz="2800" smtClean="0">
                <a:solidFill>
                  <a:srgbClr val="FFFF00"/>
                </a:solidFill>
              </a:rPr>
              <a:t>Lesion</a:t>
            </a:r>
            <a:r>
              <a:rPr lang="en-GB" sz="2800" smtClean="0"/>
              <a:t> in cervix &amp; vagina </a:t>
            </a:r>
          </a:p>
          <a:p>
            <a:pPr eaLnBrk="1" hangingPunct="1">
              <a:lnSpc>
                <a:spcPct val="90000"/>
              </a:lnSpc>
              <a:buFontTx/>
              <a:buNone/>
            </a:pPr>
            <a:r>
              <a:rPr lang="en-GB" sz="2800" smtClean="0"/>
              <a:t>       	       - Infective ulcers</a:t>
            </a:r>
          </a:p>
          <a:p>
            <a:pPr eaLnBrk="1" hangingPunct="1">
              <a:lnSpc>
                <a:spcPct val="90000"/>
              </a:lnSpc>
              <a:buFontTx/>
              <a:buNone/>
            </a:pPr>
            <a:r>
              <a:rPr lang="en-GB" sz="2800" smtClean="0"/>
              <a:t>              - Neoplastic (ca cervix)</a:t>
            </a:r>
          </a:p>
          <a:p>
            <a:pPr eaLnBrk="1" hangingPunct="1">
              <a:lnSpc>
                <a:spcPct val="90000"/>
              </a:lnSpc>
              <a:buFontTx/>
              <a:buNone/>
            </a:pPr>
            <a:r>
              <a:rPr lang="en-GB" sz="2800" smtClean="0"/>
              <a:t>              - Traumatiic ( lacerations)</a:t>
            </a:r>
            <a:endParaRPr lang="en-US" sz="280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sz="half" idx="1"/>
          </p:nvPr>
        </p:nvSpPr>
        <p:spPr>
          <a:xfrm>
            <a:off x="685800" y="1295400"/>
            <a:ext cx="3814763" cy="4648200"/>
          </a:xfrm>
        </p:spPr>
        <p:txBody>
          <a:bodyPr/>
          <a:lstStyle/>
          <a:p>
            <a:pPr eaLnBrk="1" hangingPunct="1"/>
            <a:r>
              <a:rPr lang="en-US" smtClean="0"/>
              <a:t>Normal multiparus cx</a:t>
            </a:r>
            <a:endParaRPr lang="en-GB" smtClean="0"/>
          </a:p>
        </p:txBody>
      </p:sp>
      <p:sp>
        <p:nvSpPr>
          <p:cNvPr id="62467" name="Rectangle 4"/>
          <p:cNvSpPr>
            <a:spLocks noGrp="1" noChangeArrowheads="1"/>
          </p:cNvSpPr>
          <p:nvPr>
            <p:ph sz="half" idx="2"/>
          </p:nvPr>
        </p:nvSpPr>
        <p:spPr>
          <a:xfrm>
            <a:off x="4643438" y="1295400"/>
            <a:ext cx="3814762" cy="4648200"/>
          </a:xfrm>
        </p:spPr>
        <p:txBody>
          <a:bodyPr/>
          <a:lstStyle/>
          <a:p>
            <a:pPr eaLnBrk="1" hangingPunct="1"/>
            <a:r>
              <a:rPr lang="en-US" smtClean="0"/>
              <a:t>Post menopausal cx</a:t>
            </a:r>
            <a:endParaRPr lang="en-GB" smtClean="0"/>
          </a:p>
        </p:txBody>
      </p:sp>
      <p:pic>
        <p:nvPicPr>
          <p:cNvPr id="62468" name="Picture 5" descr="MI4.jpg (35933 octets)">
            <a:hlinkClick r:id="rId2"/>
          </p:cNvPr>
          <p:cNvPicPr>
            <a:picLocks noChangeAspect="1" noChangeArrowheads="1"/>
          </p:cNvPicPr>
          <p:nvPr/>
        </p:nvPicPr>
        <p:blipFill>
          <a:blip r:embed="rId3"/>
          <a:srcRect/>
          <a:stretch>
            <a:fillRect/>
          </a:stretch>
        </p:blipFill>
        <p:spPr bwMode="auto">
          <a:xfrm>
            <a:off x="6300788" y="1989138"/>
            <a:ext cx="1143000" cy="1463675"/>
          </a:xfrm>
          <a:prstGeom prst="rect">
            <a:avLst/>
          </a:prstGeom>
          <a:noFill/>
          <a:ln w="9525">
            <a:noFill/>
            <a:miter lim="800000"/>
            <a:headEnd/>
            <a:tailEnd/>
          </a:ln>
        </p:spPr>
      </p:pic>
      <p:pic>
        <p:nvPicPr>
          <p:cNvPr id="62469" name="Picture 6" descr="MI3.jpg (31542 octets)">
            <a:hlinkClick r:id="rId4"/>
          </p:cNvPr>
          <p:cNvPicPr>
            <a:picLocks noChangeAspect="1" noChangeArrowheads="1"/>
          </p:cNvPicPr>
          <p:nvPr/>
        </p:nvPicPr>
        <p:blipFill>
          <a:blip r:embed="rId5"/>
          <a:srcRect/>
          <a:stretch>
            <a:fillRect/>
          </a:stretch>
        </p:blipFill>
        <p:spPr bwMode="auto">
          <a:xfrm>
            <a:off x="1692275" y="1989138"/>
            <a:ext cx="1143000" cy="1428750"/>
          </a:xfrm>
          <a:prstGeom prst="rect">
            <a:avLst/>
          </a:prstGeom>
          <a:noFill/>
          <a:ln w="9525">
            <a:noFill/>
            <a:miter lim="800000"/>
            <a:headEnd/>
            <a:tailEnd/>
          </a:ln>
        </p:spPr>
      </p:pic>
      <p:pic>
        <p:nvPicPr>
          <p:cNvPr id="62470" name="Picture 7" descr="si2116"/>
          <p:cNvPicPr>
            <a:picLocks noChangeAspect="1" noChangeArrowheads="1"/>
          </p:cNvPicPr>
          <p:nvPr/>
        </p:nvPicPr>
        <p:blipFill>
          <a:blip r:embed="rId6"/>
          <a:srcRect/>
          <a:stretch>
            <a:fillRect/>
          </a:stretch>
        </p:blipFill>
        <p:spPr bwMode="auto">
          <a:xfrm>
            <a:off x="2339975" y="3789363"/>
            <a:ext cx="4176713" cy="272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4" descr="50"/>
          <p:cNvPicPr>
            <a:picLocks noGrp="1" noChangeAspect="1" noChangeArrowheads="1"/>
          </p:cNvPicPr>
          <p:nvPr>
            <p:ph idx="1"/>
          </p:nvPr>
        </p:nvPicPr>
        <p:blipFill>
          <a:blip r:embed="rId2"/>
          <a:srcRect/>
          <a:stretch>
            <a:fillRect/>
          </a:stretch>
        </p:blipFill>
        <p:spPr>
          <a:xfrm>
            <a:off x="323850" y="2276475"/>
            <a:ext cx="4695825" cy="3381375"/>
          </a:xfrm>
          <a:noFill/>
        </p:spPr>
      </p:pic>
      <p:sp>
        <p:nvSpPr>
          <p:cNvPr id="63490" name="Rectangle 2"/>
          <p:cNvSpPr>
            <a:spLocks noGrp="1" noChangeArrowheads="1"/>
          </p:cNvSpPr>
          <p:nvPr>
            <p:ph type="title"/>
          </p:nvPr>
        </p:nvSpPr>
        <p:spPr/>
        <p:txBody>
          <a:bodyPr/>
          <a:lstStyle/>
          <a:p>
            <a:pPr eaLnBrk="1" hangingPunct="1"/>
            <a:r>
              <a:rPr lang="en-GB" smtClean="0"/>
              <a:t>Trichomoniasis</a:t>
            </a:r>
          </a:p>
        </p:txBody>
      </p:sp>
      <p:pic>
        <p:nvPicPr>
          <p:cNvPr id="63492" name="Picture 8" descr="53"/>
          <p:cNvPicPr>
            <a:picLocks noChangeAspect="1" noChangeArrowheads="1"/>
          </p:cNvPicPr>
          <p:nvPr/>
        </p:nvPicPr>
        <p:blipFill>
          <a:blip r:embed="rId3"/>
          <a:srcRect/>
          <a:stretch>
            <a:fillRect/>
          </a:stretch>
        </p:blipFill>
        <p:spPr bwMode="auto">
          <a:xfrm>
            <a:off x="5724525" y="0"/>
            <a:ext cx="2779713" cy="3190875"/>
          </a:xfrm>
          <a:prstGeom prst="rect">
            <a:avLst/>
          </a:prstGeom>
          <a:noFill/>
          <a:ln w="9525">
            <a:noFill/>
            <a:miter lim="800000"/>
            <a:headEnd/>
            <a:tailEnd/>
          </a:ln>
        </p:spPr>
      </p:pic>
      <p:pic>
        <p:nvPicPr>
          <p:cNvPr id="63493" name="Picture 9" descr="strawberry cx"/>
          <p:cNvPicPr>
            <a:picLocks noChangeAspect="1" noChangeArrowheads="1"/>
          </p:cNvPicPr>
          <p:nvPr/>
        </p:nvPicPr>
        <p:blipFill>
          <a:blip r:embed="rId4"/>
          <a:srcRect/>
          <a:stretch>
            <a:fillRect/>
          </a:stretch>
        </p:blipFill>
        <p:spPr bwMode="auto">
          <a:xfrm>
            <a:off x="5076825" y="3284538"/>
            <a:ext cx="3570288" cy="3248025"/>
          </a:xfrm>
          <a:prstGeom prst="rect">
            <a:avLst/>
          </a:prstGeom>
          <a:noFill/>
          <a:ln w="9525">
            <a:noFill/>
            <a:miter lim="800000"/>
            <a:headEnd/>
            <a:tailEnd/>
          </a:ln>
        </p:spPr>
      </p:pic>
      <p:sp>
        <p:nvSpPr>
          <p:cNvPr id="63494" name="Rectangle 10"/>
          <p:cNvSpPr>
            <a:spLocks noChangeArrowheads="1"/>
          </p:cNvSpPr>
          <p:nvPr/>
        </p:nvSpPr>
        <p:spPr bwMode="auto">
          <a:xfrm>
            <a:off x="5867400" y="5876925"/>
            <a:ext cx="1851025" cy="457200"/>
          </a:xfrm>
          <a:prstGeom prst="rect">
            <a:avLst/>
          </a:prstGeom>
          <a:noFill/>
          <a:ln w="9525">
            <a:noFill/>
            <a:miter lim="800000"/>
            <a:headEnd/>
            <a:tailEnd/>
          </a:ln>
        </p:spPr>
        <p:txBody>
          <a:bodyPr wrap="none">
            <a:spAutoFit/>
          </a:bodyPr>
          <a:lstStyle/>
          <a:p>
            <a:pPr eaLnBrk="1" hangingPunct="1"/>
            <a:r>
              <a:rPr lang="en-GB">
                <a:solidFill>
                  <a:srgbClr val="00091A"/>
                </a:solidFill>
              </a:rPr>
              <a:t>strawberry cx</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Content Placeholder 4"/>
          <p:cNvSpPr>
            <a:spLocks noGrp="1"/>
          </p:cNvSpPr>
          <p:nvPr>
            <p:ph idx="1"/>
          </p:nvPr>
        </p:nvSpPr>
        <p:spPr/>
        <p:txBody>
          <a:bodyPr/>
          <a:lstStyle/>
          <a:p>
            <a:endParaRPr lang="en-US" smtClean="0"/>
          </a:p>
        </p:txBody>
      </p:sp>
      <p:sp>
        <p:nvSpPr>
          <p:cNvPr id="64514" name="Rectangle 2"/>
          <p:cNvSpPr>
            <a:spLocks noGrp="1" noChangeArrowheads="1"/>
          </p:cNvSpPr>
          <p:nvPr>
            <p:ph type="title"/>
          </p:nvPr>
        </p:nvSpPr>
        <p:spPr/>
        <p:txBody>
          <a:bodyPr/>
          <a:lstStyle/>
          <a:p>
            <a:pPr eaLnBrk="1" hangingPunct="1"/>
            <a:endParaRPr lang="en-GB" smtClean="0"/>
          </a:p>
        </p:txBody>
      </p:sp>
      <p:pic>
        <p:nvPicPr>
          <p:cNvPr id="64515" name="Picture 5" descr="08"/>
          <p:cNvPicPr>
            <a:picLocks noChangeAspect="1" noChangeArrowheads="1"/>
          </p:cNvPicPr>
          <p:nvPr/>
        </p:nvPicPr>
        <p:blipFill>
          <a:blip r:embed="rId2"/>
          <a:srcRect/>
          <a:stretch>
            <a:fillRect/>
          </a:stretch>
        </p:blipFill>
        <p:spPr bwMode="auto">
          <a:xfrm>
            <a:off x="3571875" y="857250"/>
            <a:ext cx="4578350" cy="528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684213" y="1557338"/>
            <a:ext cx="8207375" cy="4648200"/>
          </a:xfrm>
        </p:spPr>
        <p:txBody>
          <a:bodyPr/>
          <a:lstStyle/>
          <a:p>
            <a:pPr eaLnBrk="1" hangingPunct="1"/>
            <a:r>
              <a:rPr lang="en-US" sz="2800" smtClean="0"/>
              <a:t>Dorsal position – Commonly adopted one</a:t>
            </a:r>
          </a:p>
          <a:p>
            <a:pPr eaLnBrk="1" hangingPunct="1"/>
            <a:r>
              <a:rPr lang="en-US" sz="2800" smtClean="0"/>
              <a:t>                         Hip &amp; knees flexed</a:t>
            </a:r>
          </a:p>
          <a:p>
            <a:pPr eaLnBrk="1" hangingPunct="1"/>
            <a:r>
              <a:rPr lang="en-US" sz="2800" smtClean="0"/>
              <a:t>                           completely</a:t>
            </a:r>
          </a:p>
          <a:p>
            <a:pPr eaLnBrk="1" hangingPunct="1"/>
            <a:r>
              <a:rPr lang="en-US" sz="2800" smtClean="0"/>
              <a:t>Lateral or Sim’s     Ideal to view anterior</a:t>
            </a:r>
          </a:p>
          <a:p>
            <a:pPr eaLnBrk="1" hangingPunct="1"/>
            <a:r>
              <a:rPr lang="en-US" sz="2800" smtClean="0"/>
              <a:t>Position                vaginal wall.</a:t>
            </a:r>
          </a:p>
          <a:p>
            <a:pPr eaLnBrk="1" hangingPunct="1"/>
            <a:r>
              <a:rPr lang="en-US" sz="2800" smtClean="0"/>
              <a:t>Lithotomy position – Ideal for examination</a:t>
            </a:r>
          </a:p>
          <a:p>
            <a:pPr eaLnBrk="1" hangingPunct="1"/>
            <a:r>
              <a:rPr lang="en-US" sz="2800" smtClean="0"/>
              <a:t>                           under anaesthesia in OT </a:t>
            </a:r>
          </a:p>
          <a:p>
            <a:pPr eaLnBrk="1" hangingPunct="1"/>
            <a:r>
              <a:rPr lang="en-US" sz="2800" smtClean="0"/>
              <a:t>                           &amp; vaginal operations</a:t>
            </a:r>
          </a:p>
        </p:txBody>
      </p:sp>
      <p:sp>
        <p:nvSpPr>
          <p:cNvPr id="9218" name="Rectangle 2"/>
          <p:cNvSpPr>
            <a:spLocks noGrp="1" noChangeArrowheads="1"/>
          </p:cNvSpPr>
          <p:nvPr>
            <p:ph type="title"/>
          </p:nvPr>
        </p:nvSpPr>
        <p:spPr/>
        <p:txBody>
          <a:bodyPr>
            <a:normAutofit/>
          </a:bodyPr>
          <a:lstStyle/>
          <a:p>
            <a:pPr eaLnBrk="1" hangingPunct="1"/>
            <a:r>
              <a:rPr lang="en-US" sz="3200" smtClean="0"/>
              <a:t>Position of the patient for pelvic examination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p:txBody>
          <a:bodyPr/>
          <a:lstStyle/>
          <a:p>
            <a:endParaRPr lang="en-US" smtClean="0"/>
          </a:p>
        </p:txBody>
      </p:sp>
      <p:sp>
        <p:nvSpPr>
          <p:cNvPr id="65538" name="Title 1"/>
          <p:cNvSpPr>
            <a:spLocks noGrp="1"/>
          </p:cNvSpPr>
          <p:nvPr>
            <p:ph type="title"/>
          </p:nvPr>
        </p:nvSpPr>
        <p:spPr/>
        <p:txBody>
          <a:bodyPr/>
          <a:lstStyle/>
          <a:p>
            <a:endParaRPr lang="en-US" smtClean="0"/>
          </a:p>
        </p:txBody>
      </p:sp>
      <p:pic>
        <p:nvPicPr>
          <p:cNvPr id="65540" name="Picture 4" descr="54"/>
          <p:cNvPicPr>
            <a:picLocks noChangeAspect="1" noChangeArrowheads="1"/>
          </p:cNvPicPr>
          <p:nvPr/>
        </p:nvPicPr>
        <p:blipFill>
          <a:blip r:embed="rId2"/>
          <a:srcRect/>
          <a:stretch>
            <a:fillRect/>
          </a:stretch>
        </p:blipFill>
        <p:spPr bwMode="auto">
          <a:xfrm>
            <a:off x="1785938" y="357188"/>
            <a:ext cx="5643562" cy="59817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4" descr="ลักษณะตกขาวและปากมดลูกอักเสบที่เรียกว่า strawberry cervix ในโรค Vaginal trichomoniasis"/>
          <p:cNvPicPr>
            <a:picLocks noGrp="1" noChangeAspect="1" noChangeArrowheads="1"/>
          </p:cNvPicPr>
          <p:nvPr>
            <p:ph idx="1"/>
          </p:nvPr>
        </p:nvPicPr>
        <p:blipFill>
          <a:blip r:embed="rId2"/>
          <a:srcRect/>
          <a:stretch>
            <a:fillRect/>
          </a:stretch>
        </p:blipFill>
        <p:spPr>
          <a:xfrm>
            <a:off x="0" y="620713"/>
            <a:ext cx="4283075" cy="2954337"/>
          </a:xfrm>
          <a:noFill/>
        </p:spPr>
      </p:pic>
      <p:sp>
        <p:nvSpPr>
          <p:cNvPr id="66562" name="Rectangle 2"/>
          <p:cNvSpPr>
            <a:spLocks noGrp="1" noChangeArrowheads="1"/>
          </p:cNvSpPr>
          <p:nvPr>
            <p:ph type="title"/>
          </p:nvPr>
        </p:nvSpPr>
        <p:spPr/>
        <p:txBody>
          <a:bodyPr/>
          <a:lstStyle/>
          <a:p>
            <a:pPr eaLnBrk="1" hangingPunct="1"/>
            <a:endParaRPr lang="en-GB" smtClean="0"/>
          </a:p>
        </p:txBody>
      </p:sp>
      <p:pic>
        <p:nvPicPr>
          <p:cNvPr id="66564" name="Picture 5" descr="inflamatory"/>
          <p:cNvPicPr>
            <a:picLocks noChangeAspect="1" noChangeArrowheads="1"/>
          </p:cNvPicPr>
          <p:nvPr/>
        </p:nvPicPr>
        <p:blipFill>
          <a:blip r:embed="rId3"/>
          <a:srcRect/>
          <a:stretch>
            <a:fillRect/>
          </a:stretch>
        </p:blipFill>
        <p:spPr bwMode="auto">
          <a:xfrm>
            <a:off x="4267200" y="2743200"/>
            <a:ext cx="4572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10" descr="28"/>
          <p:cNvPicPr>
            <a:picLocks noGrp="1" noChangeAspect="1" noChangeArrowheads="1"/>
          </p:cNvPicPr>
          <p:nvPr>
            <p:ph idx="1"/>
          </p:nvPr>
        </p:nvPicPr>
        <p:blipFill>
          <a:blip r:embed="rId2"/>
          <a:srcRect/>
          <a:stretch>
            <a:fillRect/>
          </a:stretch>
        </p:blipFill>
        <p:spPr>
          <a:xfrm>
            <a:off x="611188" y="0"/>
            <a:ext cx="2676525" cy="3357563"/>
          </a:xfrm>
          <a:noFill/>
        </p:spPr>
      </p:pic>
      <p:sp>
        <p:nvSpPr>
          <p:cNvPr id="67586" name="Rectangle 2"/>
          <p:cNvSpPr>
            <a:spLocks noGrp="1" noChangeArrowheads="1"/>
          </p:cNvSpPr>
          <p:nvPr>
            <p:ph type="title"/>
          </p:nvPr>
        </p:nvSpPr>
        <p:spPr/>
        <p:txBody>
          <a:bodyPr/>
          <a:lstStyle/>
          <a:p>
            <a:pPr eaLnBrk="1" hangingPunct="1"/>
            <a:endParaRPr lang="en-GB" smtClean="0"/>
          </a:p>
        </p:txBody>
      </p:sp>
      <p:pic>
        <p:nvPicPr>
          <p:cNvPr id="67587" name="Picture 5" descr="19"/>
          <p:cNvPicPr>
            <a:picLocks noChangeAspect="1" noChangeArrowheads="1"/>
          </p:cNvPicPr>
          <p:nvPr/>
        </p:nvPicPr>
        <p:blipFill>
          <a:blip r:embed="rId3"/>
          <a:srcRect/>
          <a:stretch>
            <a:fillRect/>
          </a:stretch>
        </p:blipFill>
        <p:spPr bwMode="auto">
          <a:xfrm>
            <a:off x="4716463" y="0"/>
            <a:ext cx="2687637" cy="3352800"/>
          </a:xfrm>
          <a:prstGeom prst="rect">
            <a:avLst/>
          </a:prstGeom>
          <a:noFill/>
          <a:ln w="9525">
            <a:noFill/>
            <a:miter lim="800000"/>
            <a:headEnd/>
            <a:tailEnd/>
          </a:ln>
        </p:spPr>
      </p:pic>
      <p:pic>
        <p:nvPicPr>
          <p:cNvPr id="67588" name="Picture 6" descr="27"/>
          <p:cNvPicPr>
            <a:picLocks noChangeAspect="1" noChangeArrowheads="1"/>
          </p:cNvPicPr>
          <p:nvPr/>
        </p:nvPicPr>
        <p:blipFill>
          <a:blip r:embed="rId4"/>
          <a:srcRect/>
          <a:stretch>
            <a:fillRect/>
          </a:stretch>
        </p:blipFill>
        <p:spPr bwMode="auto">
          <a:xfrm>
            <a:off x="5795963" y="3357563"/>
            <a:ext cx="2728912" cy="3046412"/>
          </a:xfrm>
          <a:prstGeom prst="rect">
            <a:avLst/>
          </a:prstGeom>
          <a:noFill/>
          <a:ln w="9525">
            <a:noFill/>
            <a:miter lim="800000"/>
            <a:headEnd/>
            <a:tailEnd/>
          </a:ln>
        </p:spPr>
      </p:pic>
      <p:pic>
        <p:nvPicPr>
          <p:cNvPr id="67589" name="Picture 8" descr="MII5">
            <a:hlinkClick r:id="rId5"/>
          </p:cNvPr>
          <p:cNvPicPr>
            <a:picLocks noChangeAspect="1" noChangeArrowheads="1"/>
          </p:cNvPicPr>
          <p:nvPr/>
        </p:nvPicPr>
        <p:blipFill>
          <a:blip r:embed="rId6"/>
          <a:srcRect/>
          <a:stretch>
            <a:fillRect/>
          </a:stretch>
        </p:blipFill>
        <p:spPr bwMode="auto">
          <a:xfrm>
            <a:off x="250825" y="3429000"/>
            <a:ext cx="4249738" cy="3027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4" descr="18"/>
          <p:cNvPicPr>
            <a:picLocks noGrp="1" noChangeAspect="1" noChangeArrowheads="1"/>
          </p:cNvPicPr>
          <p:nvPr>
            <p:ph idx="1"/>
          </p:nvPr>
        </p:nvPicPr>
        <p:blipFill>
          <a:blip r:embed="rId2"/>
          <a:stretch>
            <a:fillRect/>
          </a:stretch>
        </p:blipFill>
        <p:spPr>
          <a:xfrm>
            <a:off x="3401568" y="2335943"/>
            <a:ext cx="2340864" cy="2816352"/>
          </a:xfrm>
          <a:noFill/>
        </p:spPr>
      </p:pic>
      <p:sp>
        <p:nvSpPr>
          <p:cNvPr id="68610"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4" descr="cervitisit1">
            <a:hlinkClick r:id="rId2"/>
          </p:cNvPr>
          <p:cNvPicPr>
            <a:picLocks noGrp="1" noChangeAspect="1" noChangeArrowheads="1"/>
          </p:cNvPicPr>
          <p:nvPr>
            <p:ph idx="1"/>
          </p:nvPr>
        </p:nvPicPr>
        <p:blipFill>
          <a:blip r:embed="rId3"/>
          <a:srcRect/>
          <a:stretch>
            <a:fillRect/>
          </a:stretch>
        </p:blipFill>
        <p:spPr>
          <a:xfrm>
            <a:off x="539750" y="1989138"/>
            <a:ext cx="2735263" cy="2484437"/>
          </a:xfrm>
        </p:spPr>
      </p:pic>
      <p:sp>
        <p:nvSpPr>
          <p:cNvPr id="69634" name="Rectangle 2"/>
          <p:cNvSpPr>
            <a:spLocks noGrp="1" noChangeArrowheads="1"/>
          </p:cNvSpPr>
          <p:nvPr>
            <p:ph type="title"/>
          </p:nvPr>
        </p:nvSpPr>
        <p:spPr/>
        <p:txBody>
          <a:bodyPr/>
          <a:lstStyle/>
          <a:p>
            <a:pPr eaLnBrk="1" hangingPunct="1"/>
            <a:endParaRPr lang="en-GB" smtClean="0"/>
          </a:p>
        </p:txBody>
      </p:sp>
      <p:pic>
        <p:nvPicPr>
          <p:cNvPr id="69636" name="Picture 6" descr="cervitisit2"/>
          <p:cNvPicPr>
            <a:picLocks noChangeAspect="1" noChangeArrowheads="1"/>
          </p:cNvPicPr>
          <p:nvPr/>
        </p:nvPicPr>
        <p:blipFill>
          <a:blip r:embed="rId4"/>
          <a:srcRect/>
          <a:stretch>
            <a:fillRect/>
          </a:stretch>
        </p:blipFill>
        <p:spPr bwMode="auto">
          <a:xfrm>
            <a:off x="5076825" y="1773238"/>
            <a:ext cx="2881313" cy="2649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4" descr="cervicalerosion"/>
          <p:cNvPicPr>
            <a:picLocks noGrp="1" noChangeAspect="1" noChangeArrowheads="1"/>
          </p:cNvPicPr>
          <p:nvPr>
            <p:ph idx="1"/>
          </p:nvPr>
        </p:nvPicPr>
        <p:blipFill>
          <a:blip r:embed="rId2"/>
          <a:stretch>
            <a:fillRect/>
          </a:stretch>
        </p:blipFill>
        <p:spPr>
          <a:xfrm>
            <a:off x="2667000" y="2315369"/>
            <a:ext cx="3810000" cy="2857500"/>
          </a:xfrm>
          <a:noFill/>
        </p:spPr>
      </p:pic>
      <p:sp>
        <p:nvSpPr>
          <p:cNvPr id="70658" name="Rectangle 2"/>
          <p:cNvSpPr>
            <a:spLocks noGrp="1" noChangeArrowheads="1"/>
          </p:cNvSpPr>
          <p:nvPr>
            <p:ph type="title"/>
          </p:nvPr>
        </p:nvSpPr>
        <p:spPr/>
        <p:txBody>
          <a:bodyPr/>
          <a:lstStyle/>
          <a:p>
            <a:pPr eaLnBrk="1" hangingPunct="1"/>
            <a:endParaRPr lang="en-GB" smtClean="0"/>
          </a:p>
        </p:txBody>
      </p:sp>
      <p:pic>
        <p:nvPicPr>
          <p:cNvPr id="70660" name="Picture 6" descr="cervitisit2"/>
          <p:cNvPicPr>
            <a:picLocks noChangeAspect="1" noChangeArrowheads="1"/>
          </p:cNvPicPr>
          <p:nvPr/>
        </p:nvPicPr>
        <p:blipFill>
          <a:blip r:embed="rId3"/>
          <a:srcRect/>
          <a:stretch>
            <a:fillRect/>
          </a:stretch>
        </p:blipFill>
        <p:spPr bwMode="auto">
          <a:xfrm>
            <a:off x="285750" y="2928938"/>
            <a:ext cx="3502025" cy="3221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4" descr="11"/>
          <p:cNvPicPr>
            <a:picLocks noGrp="1" noChangeAspect="1" noChangeArrowheads="1"/>
          </p:cNvPicPr>
          <p:nvPr>
            <p:ph idx="1"/>
          </p:nvPr>
        </p:nvPicPr>
        <p:blipFill>
          <a:blip r:embed="rId2"/>
          <a:srcRect/>
          <a:stretch>
            <a:fillRect/>
          </a:stretch>
        </p:blipFill>
        <p:spPr>
          <a:xfrm>
            <a:off x="539750" y="549275"/>
            <a:ext cx="3590925" cy="5153025"/>
          </a:xfrm>
          <a:noFill/>
        </p:spPr>
      </p:pic>
      <p:sp>
        <p:nvSpPr>
          <p:cNvPr id="71682" name="Rectangle 2"/>
          <p:cNvSpPr>
            <a:spLocks noGrp="1" noChangeArrowheads="1"/>
          </p:cNvSpPr>
          <p:nvPr>
            <p:ph type="title"/>
          </p:nvPr>
        </p:nvSpPr>
        <p:spPr/>
        <p:txBody>
          <a:bodyPr/>
          <a:lstStyle/>
          <a:p>
            <a:pPr eaLnBrk="1" hangingPunct="1"/>
            <a:endParaRPr lang="en-GB" smtClean="0"/>
          </a:p>
        </p:txBody>
      </p:sp>
      <p:pic>
        <p:nvPicPr>
          <p:cNvPr id="71684" name="Picture 5" descr="13"/>
          <p:cNvPicPr>
            <a:picLocks noChangeAspect="1" noChangeArrowheads="1"/>
          </p:cNvPicPr>
          <p:nvPr/>
        </p:nvPicPr>
        <p:blipFill>
          <a:blip r:embed="rId3"/>
          <a:srcRect/>
          <a:stretch>
            <a:fillRect/>
          </a:stretch>
        </p:blipFill>
        <p:spPr bwMode="auto">
          <a:xfrm>
            <a:off x="4572000" y="549275"/>
            <a:ext cx="4068763" cy="5148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4" descr="nebothian"/>
          <p:cNvPicPr>
            <a:picLocks noGrp="1" noChangeAspect="1" noChangeArrowheads="1"/>
          </p:cNvPicPr>
          <p:nvPr>
            <p:ph idx="1"/>
          </p:nvPr>
        </p:nvPicPr>
        <p:blipFill>
          <a:blip r:embed="rId2"/>
          <a:stretch>
            <a:fillRect/>
          </a:stretch>
        </p:blipFill>
        <p:spPr>
          <a:xfrm>
            <a:off x="2667000" y="2315369"/>
            <a:ext cx="3810000" cy="2857500"/>
          </a:xfrm>
          <a:noFill/>
        </p:spPr>
      </p:pic>
      <p:sp>
        <p:nvSpPr>
          <p:cNvPr id="72706"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4" descr="65"/>
          <p:cNvPicPr>
            <a:picLocks noGrp="1" noChangeAspect="1" noChangeArrowheads="1"/>
          </p:cNvPicPr>
          <p:nvPr>
            <p:ph idx="1"/>
          </p:nvPr>
        </p:nvPicPr>
        <p:blipFill>
          <a:blip r:embed="rId2"/>
          <a:srcRect/>
          <a:stretch>
            <a:fillRect/>
          </a:stretch>
        </p:blipFill>
        <p:spPr>
          <a:xfrm>
            <a:off x="-217488" y="1628775"/>
            <a:ext cx="9361488" cy="3870325"/>
          </a:xfrm>
          <a:noFill/>
        </p:spPr>
      </p:pic>
      <p:sp>
        <p:nvSpPr>
          <p:cNvPr id="73730"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4" descr="55"/>
          <p:cNvPicPr>
            <a:picLocks noGrp="1" noChangeAspect="1" noChangeArrowheads="1"/>
          </p:cNvPicPr>
          <p:nvPr>
            <p:ph idx="1"/>
          </p:nvPr>
        </p:nvPicPr>
        <p:blipFill>
          <a:blip r:embed="rId2"/>
          <a:srcRect/>
          <a:stretch>
            <a:fillRect/>
          </a:stretch>
        </p:blipFill>
        <p:spPr>
          <a:xfrm>
            <a:off x="395288" y="1916113"/>
            <a:ext cx="4032250" cy="3379787"/>
          </a:xfrm>
          <a:noFill/>
        </p:spPr>
      </p:pic>
      <p:sp>
        <p:nvSpPr>
          <p:cNvPr id="74754" name="Rectangle 2"/>
          <p:cNvSpPr>
            <a:spLocks noGrp="1" noChangeArrowheads="1"/>
          </p:cNvSpPr>
          <p:nvPr>
            <p:ph type="title"/>
          </p:nvPr>
        </p:nvSpPr>
        <p:spPr/>
        <p:txBody>
          <a:bodyPr/>
          <a:lstStyle/>
          <a:p>
            <a:pPr eaLnBrk="1" hangingPunct="1"/>
            <a:endParaRPr lang="en-GB" smtClean="0"/>
          </a:p>
        </p:txBody>
      </p:sp>
      <p:pic>
        <p:nvPicPr>
          <p:cNvPr id="74756" name="Picture 5" descr="43"/>
          <p:cNvPicPr>
            <a:picLocks noChangeAspect="1" noChangeArrowheads="1"/>
          </p:cNvPicPr>
          <p:nvPr/>
        </p:nvPicPr>
        <p:blipFill>
          <a:blip r:embed="rId3"/>
          <a:srcRect/>
          <a:stretch>
            <a:fillRect/>
          </a:stretch>
        </p:blipFill>
        <p:spPr bwMode="auto">
          <a:xfrm>
            <a:off x="4643438" y="1052513"/>
            <a:ext cx="4032250" cy="458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12" descr="Position">
            <a:hlinkClick r:id="rId2"/>
          </p:cNvPr>
          <p:cNvPicPr>
            <a:picLocks noGrp="1" noChangeAspect="1" noChangeArrowheads="1"/>
          </p:cNvPicPr>
          <p:nvPr>
            <p:ph idx="1"/>
          </p:nvPr>
        </p:nvPicPr>
        <p:blipFill>
          <a:blip r:embed="rId3"/>
          <a:stretch>
            <a:fillRect/>
          </a:stretch>
        </p:blipFill>
        <p:spPr>
          <a:xfrm>
            <a:off x="1554692" y="1481138"/>
            <a:ext cx="6034616" cy="4525962"/>
          </a:xfrm>
        </p:spPr>
      </p:pic>
      <p:sp>
        <p:nvSpPr>
          <p:cNvPr id="10242" name="Rectangle 2"/>
          <p:cNvSpPr>
            <a:spLocks noGrp="1" noChangeArrowheads="1"/>
          </p:cNvSpPr>
          <p:nvPr>
            <p:ph type="title"/>
          </p:nvPr>
        </p:nvSpPr>
        <p:spPr/>
        <p:txBody>
          <a:bodyPr/>
          <a:lstStyle/>
          <a:p>
            <a:pPr eaLnBrk="1" hangingPunct="1"/>
            <a:r>
              <a:rPr lang="en-US" smtClean="0"/>
              <a:t>Positions</a:t>
            </a:r>
          </a:p>
        </p:txBody>
      </p:sp>
      <p:pic>
        <p:nvPicPr>
          <p:cNvPr id="10243" name="Picture 6"/>
          <p:cNvPicPr>
            <a:picLocks noChangeAspect="1" noChangeArrowheads="1"/>
          </p:cNvPicPr>
          <p:nvPr/>
        </p:nvPicPr>
        <p:blipFill>
          <a:blip r:embed="rId4"/>
          <a:srcRect/>
          <a:stretch>
            <a:fillRect/>
          </a:stretch>
        </p:blipFill>
        <p:spPr bwMode="auto">
          <a:xfrm>
            <a:off x="4552950" y="3414713"/>
            <a:ext cx="38100" cy="2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apiloma"/>
          <p:cNvPicPr>
            <a:picLocks noChangeAspect="1" noChangeArrowheads="1"/>
          </p:cNvPicPr>
          <p:nvPr/>
        </p:nvPicPr>
        <p:blipFill>
          <a:blip r:embed="rId2"/>
          <a:srcRect/>
          <a:stretch>
            <a:fillRect/>
          </a:stretch>
        </p:blipFill>
        <p:spPr bwMode="auto">
          <a:xfrm>
            <a:off x="0" y="0"/>
            <a:ext cx="4572000" cy="3429000"/>
          </a:xfrm>
          <a:prstGeom prst="rect">
            <a:avLst/>
          </a:prstGeom>
          <a:noFill/>
          <a:ln w="9525">
            <a:noFill/>
            <a:miter lim="800000"/>
            <a:headEnd/>
            <a:tailEnd/>
          </a:ln>
        </p:spPr>
      </p:pic>
      <p:pic>
        <p:nvPicPr>
          <p:cNvPr id="75779" name="Picture 3" descr="nebothian"/>
          <p:cNvPicPr>
            <a:picLocks noChangeAspect="1" noChangeArrowheads="1"/>
          </p:cNvPicPr>
          <p:nvPr/>
        </p:nvPicPr>
        <p:blipFill>
          <a:blip r:embed="rId3"/>
          <a:srcRect/>
          <a:stretch>
            <a:fillRect/>
          </a:stretch>
        </p:blipFill>
        <p:spPr bwMode="auto">
          <a:xfrm>
            <a:off x="4191000" y="0"/>
            <a:ext cx="4572000" cy="3429000"/>
          </a:xfrm>
          <a:prstGeom prst="rect">
            <a:avLst/>
          </a:prstGeom>
          <a:noFill/>
          <a:ln w="9525">
            <a:noFill/>
            <a:miter lim="800000"/>
            <a:headEnd/>
            <a:tailEnd/>
          </a:ln>
        </p:spPr>
      </p:pic>
      <p:pic>
        <p:nvPicPr>
          <p:cNvPr id="75780" name="Picture 4" descr="veginaladenosis"/>
          <p:cNvPicPr>
            <a:picLocks noChangeAspect="1" noChangeArrowheads="1"/>
          </p:cNvPicPr>
          <p:nvPr/>
        </p:nvPicPr>
        <p:blipFill>
          <a:blip r:embed="rId4"/>
          <a:srcRect/>
          <a:stretch>
            <a:fillRect/>
          </a:stretch>
        </p:blipFill>
        <p:spPr bwMode="auto">
          <a:xfrm>
            <a:off x="228600" y="3200400"/>
            <a:ext cx="4572000" cy="3429000"/>
          </a:xfrm>
          <a:prstGeom prst="rect">
            <a:avLst/>
          </a:prstGeom>
          <a:noFill/>
          <a:ln w="9525">
            <a:noFill/>
            <a:miter lim="800000"/>
            <a:headEnd/>
            <a:tailEnd/>
          </a:ln>
        </p:spPr>
      </p:pic>
      <p:pic>
        <p:nvPicPr>
          <p:cNvPr id="75781" name="Picture 5" descr="leukopedia"/>
          <p:cNvPicPr>
            <a:picLocks noChangeAspect="1" noChangeArrowheads="1"/>
          </p:cNvPicPr>
          <p:nvPr/>
        </p:nvPicPr>
        <p:blipFill>
          <a:blip r:embed="rId5"/>
          <a:srcRect/>
          <a:stretch>
            <a:fillRect/>
          </a:stretch>
        </p:blipFill>
        <p:spPr bwMode="auto">
          <a:xfrm>
            <a:off x="4572000" y="3124200"/>
            <a:ext cx="4572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whiteepit"/>
          <p:cNvPicPr>
            <a:picLocks noChangeAspect="1" noChangeArrowheads="1"/>
          </p:cNvPicPr>
          <p:nvPr/>
        </p:nvPicPr>
        <p:blipFill>
          <a:blip r:embed="rId2"/>
          <a:srcRect/>
          <a:stretch>
            <a:fillRect/>
          </a:stretch>
        </p:blipFill>
        <p:spPr bwMode="auto">
          <a:xfrm>
            <a:off x="0" y="0"/>
            <a:ext cx="4572000" cy="3429000"/>
          </a:xfrm>
          <a:prstGeom prst="rect">
            <a:avLst/>
          </a:prstGeom>
          <a:noFill/>
          <a:ln w="9525">
            <a:noFill/>
            <a:miter lim="800000"/>
            <a:headEnd/>
            <a:tailEnd/>
          </a:ln>
        </p:spPr>
      </p:pic>
      <p:pic>
        <p:nvPicPr>
          <p:cNvPr id="76803" name="Picture 3" descr="fifth"/>
          <p:cNvPicPr>
            <a:picLocks noChangeAspect="1" noChangeArrowheads="1"/>
          </p:cNvPicPr>
          <p:nvPr/>
        </p:nvPicPr>
        <p:blipFill>
          <a:blip r:embed="rId3"/>
          <a:srcRect/>
          <a:stretch>
            <a:fillRect/>
          </a:stretch>
        </p:blipFill>
        <p:spPr bwMode="auto">
          <a:xfrm>
            <a:off x="3048000" y="2971800"/>
            <a:ext cx="5715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originalsqepit"/>
          <p:cNvPicPr>
            <a:picLocks noChangeAspect="1" noChangeArrowheads="1"/>
          </p:cNvPicPr>
          <p:nvPr/>
        </p:nvPicPr>
        <p:blipFill>
          <a:blip r:embed="rId2"/>
          <a:srcRect/>
          <a:stretch>
            <a:fillRect/>
          </a:stretch>
        </p:blipFill>
        <p:spPr bwMode="auto">
          <a:xfrm>
            <a:off x="0" y="0"/>
            <a:ext cx="4572000" cy="3429000"/>
          </a:xfrm>
          <a:prstGeom prst="rect">
            <a:avLst/>
          </a:prstGeom>
          <a:noFill/>
          <a:ln w="9525">
            <a:noFill/>
            <a:miter lim="800000"/>
            <a:headEnd/>
            <a:tailEnd/>
          </a:ln>
        </p:spPr>
      </p:pic>
      <p:pic>
        <p:nvPicPr>
          <p:cNvPr id="77827" name="Picture 3" descr="originalcolepit"/>
          <p:cNvPicPr>
            <a:picLocks noChangeAspect="1" noChangeArrowheads="1"/>
          </p:cNvPicPr>
          <p:nvPr/>
        </p:nvPicPr>
        <p:blipFill>
          <a:blip r:embed="rId3"/>
          <a:srcRect/>
          <a:stretch>
            <a:fillRect/>
          </a:stretch>
        </p:blipFill>
        <p:spPr bwMode="auto">
          <a:xfrm>
            <a:off x="4572000" y="0"/>
            <a:ext cx="4572000" cy="3429000"/>
          </a:xfrm>
          <a:prstGeom prst="rect">
            <a:avLst/>
          </a:prstGeom>
          <a:noFill/>
          <a:ln w="9525">
            <a:noFill/>
            <a:miter lim="800000"/>
            <a:headEnd/>
            <a:tailEnd/>
          </a:ln>
        </p:spPr>
      </p:pic>
      <p:pic>
        <p:nvPicPr>
          <p:cNvPr id="77828" name="Picture 4" descr="originaltrasfozone"/>
          <p:cNvPicPr>
            <a:picLocks noChangeAspect="1" noChangeArrowheads="1"/>
          </p:cNvPicPr>
          <p:nvPr/>
        </p:nvPicPr>
        <p:blipFill>
          <a:blip r:embed="rId4"/>
          <a:srcRect/>
          <a:stretch>
            <a:fillRect/>
          </a:stretch>
        </p:blipFill>
        <p:spPr bwMode="auto">
          <a:xfrm>
            <a:off x="609600" y="3429000"/>
            <a:ext cx="4572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Metaplasia"/>
          <p:cNvPicPr>
            <a:picLocks noChangeAspect="1" noChangeArrowheads="1"/>
          </p:cNvPicPr>
          <p:nvPr/>
        </p:nvPicPr>
        <p:blipFill>
          <a:blip r:embed="rId2"/>
          <a:srcRect/>
          <a:stretch>
            <a:fillRect/>
          </a:stretch>
        </p:blipFill>
        <p:spPr bwMode="auto">
          <a:xfrm>
            <a:off x="304800" y="0"/>
            <a:ext cx="4572000" cy="3429000"/>
          </a:xfrm>
          <a:prstGeom prst="rect">
            <a:avLst/>
          </a:prstGeom>
          <a:noFill/>
          <a:ln w="9525">
            <a:noFill/>
            <a:miter lim="800000"/>
            <a:headEnd/>
            <a:tailEnd/>
          </a:ln>
        </p:spPr>
      </p:pic>
      <p:pic>
        <p:nvPicPr>
          <p:cNvPr id="78851" name="Picture 3" descr="keratosis"/>
          <p:cNvPicPr>
            <a:picLocks noChangeAspect="1" noChangeArrowheads="1"/>
          </p:cNvPicPr>
          <p:nvPr/>
        </p:nvPicPr>
        <p:blipFill>
          <a:blip r:embed="rId3"/>
          <a:srcRect/>
          <a:stretch>
            <a:fillRect/>
          </a:stretch>
        </p:blipFill>
        <p:spPr bwMode="auto">
          <a:xfrm>
            <a:off x="4572000" y="1447800"/>
            <a:ext cx="4572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4"/>
          <p:cNvPicPr>
            <a:picLocks noGrp="1" noChangeAspect="1" noChangeArrowheads="1"/>
          </p:cNvPicPr>
          <p:nvPr>
            <p:ph idx="1"/>
          </p:nvPr>
        </p:nvPicPr>
        <p:blipFill>
          <a:blip r:embed="rId2"/>
          <a:srcRect/>
          <a:stretch>
            <a:fillRect/>
          </a:stretch>
        </p:blipFill>
        <p:spPr>
          <a:xfrm>
            <a:off x="539750" y="3357563"/>
            <a:ext cx="2752725" cy="3114675"/>
          </a:xfrm>
          <a:noFill/>
        </p:spPr>
      </p:pic>
      <p:sp>
        <p:nvSpPr>
          <p:cNvPr id="79874" name="Rectangle 2"/>
          <p:cNvSpPr>
            <a:spLocks noGrp="1" noChangeArrowheads="1"/>
          </p:cNvSpPr>
          <p:nvPr>
            <p:ph type="title"/>
          </p:nvPr>
        </p:nvSpPr>
        <p:spPr/>
        <p:txBody>
          <a:bodyPr/>
          <a:lstStyle/>
          <a:p>
            <a:pPr eaLnBrk="1" hangingPunct="1"/>
            <a:r>
              <a:rPr lang="en-US" sz="3200" smtClean="0"/>
              <a:t> 2.</a:t>
            </a:r>
            <a:r>
              <a:rPr lang="en-US" sz="4000" b="1" smtClean="0">
                <a:solidFill>
                  <a:srgbClr val="FF0000"/>
                </a:solidFill>
              </a:rPr>
              <a:t> Sim’s </a:t>
            </a:r>
            <a:r>
              <a:rPr lang="en-US" sz="3200" smtClean="0"/>
              <a:t>speculum or </a:t>
            </a:r>
            <a:r>
              <a:rPr lang="en-GB" sz="3200" smtClean="0"/>
              <a:t>Duckbill speculum</a:t>
            </a:r>
            <a:br>
              <a:rPr lang="en-GB" sz="3200" smtClean="0"/>
            </a:br>
            <a:r>
              <a:rPr lang="en-GB" sz="3200" smtClean="0"/>
              <a:t>                            </a:t>
            </a:r>
            <a:r>
              <a:rPr lang="en-US" sz="3200" smtClean="0"/>
              <a:t>&amp; </a:t>
            </a:r>
            <a:br>
              <a:rPr lang="en-US" sz="3200" smtClean="0"/>
            </a:br>
            <a:r>
              <a:rPr lang="en-US" sz="3200" smtClean="0"/>
              <a:t>          Anterior vaginal wall retractor </a:t>
            </a:r>
          </a:p>
        </p:txBody>
      </p:sp>
      <p:pic>
        <p:nvPicPr>
          <p:cNvPr id="79876" name="Picture 5" descr="Copy of sims display"/>
          <p:cNvPicPr>
            <a:picLocks noChangeAspect="1" noChangeArrowheads="1"/>
          </p:cNvPicPr>
          <p:nvPr/>
        </p:nvPicPr>
        <p:blipFill>
          <a:blip r:embed="rId3"/>
          <a:srcRect/>
          <a:stretch>
            <a:fillRect/>
          </a:stretch>
        </p:blipFill>
        <p:spPr bwMode="auto">
          <a:xfrm>
            <a:off x="5435600" y="3789363"/>
            <a:ext cx="2901950" cy="2455862"/>
          </a:xfrm>
          <a:prstGeom prst="rect">
            <a:avLst/>
          </a:prstGeom>
          <a:noFill/>
          <a:ln w="9525">
            <a:noFill/>
            <a:miter lim="800000"/>
            <a:headEnd/>
            <a:tailEnd/>
          </a:ln>
        </p:spPr>
      </p:pic>
      <p:sp>
        <p:nvSpPr>
          <p:cNvPr id="79877" name="Rectangle 6"/>
          <p:cNvSpPr>
            <a:spLocks noChangeArrowheads="1"/>
          </p:cNvSpPr>
          <p:nvPr/>
        </p:nvSpPr>
        <p:spPr bwMode="auto">
          <a:xfrm>
            <a:off x="1289050" y="2479675"/>
            <a:ext cx="6567488" cy="822325"/>
          </a:xfrm>
          <a:prstGeom prst="rect">
            <a:avLst/>
          </a:prstGeom>
          <a:noFill/>
          <a:ln w="9525">
            <a:noFill/>
            <a:miter lim="800000"/>
            <a:headEnd/>
            <a:tailEnd/>
          </a:ln>
        </p:spPr>
        <p:txBody>
          <a:bodyPr anchor="ctr">
            <a:spAutoFit/>
          </a:bodyPr>
          <a:lstStyle/>
          <a:p>
            <a:pPr algn="ctr" eaLnBrk="1" hangingPunct="1"/>
            <a:r>
              <a:rPr lang="en-GB"/>
              <a:t>It is designed to hold back the posterior vaginal wall</a:t>
            </a:r>
            <a:endParaRPr lang="en-US"/>
          </a:p>
          <a:p>
            <a:pPr algn="ctr" eaLnBrk="1" hangingPunct="1"/>
            <a:r>
              <a:rPr lang="en-GB"/>
              <a:t>to expose the anterior vaginal wall &amp; cervix.</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p:txBody>
          <a:bodyPr/>
          <a:lstStyle/>
          <a:p>
            <a:pPr eaLnBrk="1" hangingPunct="1">
              <a:buFontTx/>
              <a:buNone/>
            </a:pPr>
            <a:r>
              <a:rPr lang="en-GB" smtClean="0"/>
              <a:t>Sim’s  + (Anterior vaginal wall retractor)   -    	Used in lateral position</a:t>
            </a:r>
          </a:p>
          <a:p>
            <a:pPr eaLnBrk="1" hangingPunct="1">
              <a:buFontTx/>
              <a:buNone/>
            </a:pPr>
            <a:r>
              <a:rPr lang="en-GB" smtClean="0"/>
              <a:t>        Anterior vaginal wall is best  				visualised by sims .</a:t>
            </a:r>
          </a:p>
          <a:p>
            <a:pPr eaLnBrk="1" hangingPunct="1">
              <a:buFontTx/>
              <a:buNone/>
            </a:pPr>
            <a:r>
              <a:rPr lang="en-GB" smtClean="0"/>
              <a:t>       It is best to view genital Prolapse.</a:t>
            </a:r>
          </a:p>
        </p:txBody>
      </p:sp>
      <p:sp>
        <p:nvSpPr>
          <p:cNvPr id="80898"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sz="half" idx="1"/>
          </p:nvPr>
        </p:nvSpPr>
        <p:spPr>
          <a:xfrm>
            <a:off x="395288" y="908050"/>
            <a:ext cx="4100512" cy="5545138"/>
          </a:xfrm>
        </p:spPr>
        <p:txBody>
          <a:bodyPr/>
          <a:lstStyle/>
          <a:p>
            <a:pPr eaLnBrk="1" hangingPunct="1">
              <a:lnSpc>
                <a:spcPct val="80000"/>
              </a:lnSpc>
            </a:pPr>
            <a:endParaRPr lang="en-US" sz="2400" smtClean="0"/>
          </a:p>
          <a:p>
            <a:pPr eaLnBrk="1" hangingPunct="1">
              <a:lnSpc>
                <a:spcPct val="80000"/>
              </a:lnSpc>
              <a:buFontTx/>
              <a:buNone/>
            </a:pPr>
            <a:r>
              <a:rPr lang="en-US" sz="2400" smtClean="0"/>
              <a:t>    A half posterior vaginal clear plastic disposable speculum is used to inspect the anterior vaginal wall.</a:t>
            </a:r>
          </a:p>
          <a:p>
            <a:pPr eaLnBrk="1" hangingPunct="1">
              <a:lnSpc>
                <a:spcPct val="80000"/>
              </a:lnSpc>
            </a:pPr>
            <a:endParaRPr lang="en-US" sz="2400" smtClean="0"/>
          </a:p>
          <a:p>
            <a:pPr eaLnBrk="1" hangingPunct="1">
              <a:lnSpc>
                <a:spcPct val="80000"/>
              </a:lnSpc>
            </a:pPr>
            <a:r>
              <a:rPr lang="en-US" sz="2400" smtClean="0"/>
              <a:t> The patient has a mild </a:t>
            </a:r>
            <a:r>
              <a:rPr lang="en-US" sz="2400" smtClean="0">
                <a:solidFill>
                  <a:srgbClr val="FFFF00"/>
                </a:solidFill>
              </a:rPr>
              <a:t>grade 1 cystourethrocele</a:t>
            </a:r>
            <a:r>
              <a:rPr lang="en-US" sz="2400" smtClean="0"/>
              <a:t>: the urethra and the floor of the bladder are minimally sagging without touching the surface of the speculum.</a:t>
            </a:r>
          </a:p>
          <a:p>
            <a:pPr eaLnBrk="1" hangingPunct="1">
              <a:lnSpc>
                <a:spcPct val="80000"/>
              </a:lnSpc>
            </a:pPr>
            <a:r>
              <a:rPr lang="en-US" sz="2400" smtClean="0"/>
              <a:t> The vaginal mucosa is healthy and not atrophic.</a:t>
            </a:r>
          </a:p>
          <a:p>
            <a:pPr eaLnBrk="1" hangingPunct="1">
              <a:lnSpc>
                <a:spcPct val="80000"/>
              </a:lnSpc>
            </a:pPr>
            <a:endParaRPr lang="en-GB" sz="2400" smtClean="0"/>
          </a:p>
        </p:txBody>
      </p:sp>
      <p:pic>
        <p:nvPicPr>
          <p:cNvPr id="81924" name="Picture 5" descr="BPM01NP08F02"/>
          <p:cNvPicPr>
            <a:picLocks noGrp="1" noChangeAspect="1" noChangeArrowheads="1"/>
          </p:cNvPicPr>
          <p:nvPr>
            <p:ph sz="half" idx="2"/>
          </p:nvPr>
        </p:nvPicPr>
        <p:blipFill>
          <a:blip r:embed="rId2"/>
          <a:stretch>
            <a:fillRect/>
          </a:stretch>
        </p:blipFill>
        <p:spPr>
          <a:xfrm>
            <a:off x="5143500" y="2734469"/>
            <a:ext cx="3048000" cy="2019300"/>
          </a:xfrm>
          <a:noFill/>
        </p:spPr>
      </p:pic>
      <p:sp>
        <p:nvSpPr>
          <p:cNvPr id="81922" name="Rectangle 2"/>
          <p:cNvSpPr>
            <a:spLocks noGrp="1" noChangeArrowheads="1"/>
          </p:cNvSpPr>
          <p:nvPr>
            <p:ph type="title"/>
          </p:nvPr>
        </p:nvSpPr>
        <p:spPr>
          <a:xfrm>
            <a:off x="381000" y="381000"/>
            <a:ext cx="8439150" cy="838200"/>
          </a:xfrm>
        </p:spPr>
        <p:txBody>
          <a:bodyPr/>
          <a:lstStyle/>
          <a:p>
            <a:pPr eaLnBrk="1" hangingPunct="1"/>
            <a:r>
              <a:rPr lang="en-US" sz="3200" b="1" smtClean="0"/>
              <a:t> Inspection of the anterior vaginal wall</a:t>
            </a:r>
            <a:r>
              <a:rPr lang="en-US" sz="3200" smtClean="0"/>
              <a:t> </a:t>
            </a:r>
            <a:endParaRPr lang="en-GB" sz="320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2"/>
          <p:cNvSpPr>
            <a:spLocks noGrp="1" noChangeArrowheads="1"/>
          </p:cNvSpPr>
          <p:nvPr>
            <p:ph type="title"/>
          </p:nvPr>
        </p:nvSpPr>
        <p:spPr/>
        <p:txBody>
          <a:bodyPr/>
          <a:lstStyle/>
          <a:p>
            <a:pPr eaLnBrk="1" hangingPunct="1"/>
            <a:r>
              <a:rPr lang="en-US" smtClean="0"/>
              <a:t> 3. Ferguson’s speculum</a:t>
            </a:r>
          </a:p>
        </p:txBody>
      </p:sp>
      <p:sp>
        <p:nvSpPr>
          <p:cNvPr id="82949" name="Rectangle 3"/>
          <p:cNvSpPr>
            <a:spLocks noGrp="1" noChangeArrowheads="1"/>
          </p:cNvSpPr>
          <p:nvPr>
            <p:ph type="body" sz="half" idx="1"/>
          </p:nvPr>
        </p:nvSpPr>
        <p:spPr>
          <a:xfrm>
            <a:off x="0" y="2060575"/>
            <a:ext cx="4714875" cy="3529013"/>
          </a:xfrm>
        </p:spPr>
        <p:txBody>
          <a:bodyPr/>
          <a:lstStyle/>
          <a:p>
            <a:pPr eaLnBrk="1" hangingPunct="1"/>
            <a:r>
              <a:rPr lang="en-GB" sz="2400" smtClean="0"/>
              <a:t>It is a metal tube.</a:t>
            </a:r>
          </a:p>
          <a:p>
            <a:pPr eaLnBrk="1" hangingPunct="1"/>
            <a:r>
              <a:rPr lang="en-GB" sz="2400" smtClean="0"/>
              <a:t>It is used in cases of marked </a:t>
            </a:r>
            <a:r>
              <a:rPr lang="en-GB" sz="2400" b="1" smtClean="0">
                <a:solidFill>
                  <a:srgbClr val="FFFF00"/>
                </a:solidFill>
              </a:rPr>
              <a:t>vaginal prolapse </a:t>
            </a:r>
            <a:r>
              <a:rPr lang="en-GB" sz="2400" smtClean="0"/>
              <a:t>when Cusco’s speculum cannot hold back the vaginal wall sufficiently to view the cx.</a:t>
            </a:r>
            <a:endParaRPr lang="en-US" sz="2400" smtClean="0"/>
          </a:p>
        </p:txBody>
      </p:sp>
      <p:sp>
        <p:nvSpPr>
          <p:cNvPr id="82946" name="Rectangle 8"/>
          <p:cNvSpPr>
            <a:spLocks noGrp="1" noChangeArrowheads="1"/>
          </p:cNvSpPr>
          <p:nvPr>
            <p:ph sz="half" idx="2"/>
          </p:nvPr>
        </p:nvSpPr>
        <p:spPr>
          <a:xfrm>
            <a:off x="4643438" y="1268413"/>
            <a:ext cx="3810000" cy="4648200"/>
          </a:xfrm>
        </p:spPr>
        <p:txBody>
          <a:bodyPr/>
          <a:lstStyle/>
          <a:p>
            <a:pPr eaLnBrk="1" hangingPunct="1"/>
            <a:endParaRPr lang="en-GB" sz="2400" smtClean="0"/>
          </a:p>
        </p:txBody>
      </p:sp>
      <p:pic>
        <p:nvPicPr>
          <p:cNvPr id="82947" name="Picture 4"/>
          <p:cNvPicPr>
            <a:picLocks noChangeAspect="1" noChangeArrowheads="1"/>
          </p:cNvPicPr>
          <p:nvPr/>
        </p:nvPicPr>
        <p:blipFill>
          <a:blip r:embed="rId2"/>
          <a:srcRect/>
          <a:stretch>
            <a:fillRect/>
          </a:stretch>
        </p:blipFill>
        <p:spPr bwMode="auto">
          <a:xfrm>
            <a:off x="4643438" y="1341438"/>
            <a:ext cx="4105275" cy="446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body" sz="half" idx="1"/>
          </p:nvPr>
        </p:nvSpPr>
        <p:spPr>
          <a:xfrm>
            <a:off x="395288" y="1295400"/>
            <a:ext cx="4100512" cy="4648200"/>
          </a:xfrm>
        </p:spPr>
        <p:txBody>
          <a:bodyPr/>
          <a:lstStyle/>
          <a:p>
            <a:pPr eaLnBrk="1" hangingPunct="1"/>
            <a:r>
              <a:rPr lang="en-GB" sz="2800" smtClean="0"/>
              <a:t>View it in lateral position Where the cervix cannot be seen in dorsal position. </a:t>
            </a:r>
            <a:endParaRPr lang="en-US" sz="2800" smtClean="0"/>
          </a:p>
        </p:txBody>
      </p:sp>
      <p:sp>
        <p:nvSpPr>
          <p:cNvPr id="83971" name="Rectangle 7"/>
          <p:cNvSpPr>
            <a:spLocks noGrp="1" noChangeArrowheads="1"/>
          </p:cNvSpPr>
          <p:nvPr>
            <p:ph sz="half" idx="2"/>
          </p:nvPr>
        </p:nvSpPr>
        <p:spPr/>
        <p:txBody>
          <a:bodyPr/>
          <a:lstStyle/>
          <a:p>
            <a:pPr eaLnBrk="1" hangingPunct="1"/>
            <a:endParaRPr lang="en-GB" sz="2800" smtClean="0"/>
          </a:p>
        </p:txBody>
      </p:sp>
      <p:pic>
        <p:nvPicPr>
          <p:cNvPr id="83972" name="Picture 9"/>
          <p:cNvPicPr>
            <a:picLocks noChangeAspect="1" noChangeArrowheads="1"/>
          </p:cNvPicPr>
          <p:nvPr/>
        </p:nvPicPr>
        <p:blipFill>
          <a:blip r:embed="rId2"/>
          <a:srcRect/>
          <a:stretch>
            <a:fillRect/>
          </a:stretch>
        </p:blipFill>
        <p:spPr bwMode="auto">
          <a:xfrm>
            <a:off x="4500563" y="1412875"/>
            <a:ext cx="428625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700338" y="2133600"/>
            <a:ext cx="5681662" cy="1943100"/>
          </a:xfrm>
        </p:spPr>
        <p:txBody>
          <a:bodyPr/>
          <a:lstStyle/>
          <a:p>
            <a:pPr eaLnBrk="1" hangingPunct="1"/>
            <a:r>
              <a:rPr lang="en-GB" b="1" i="1" smtClean="0">
                <a:solidFill>
                  <a:srgbClr val="FFFF00"/>
                </a:solidFill>
              </a:rPr>
              <a:t>Pap smear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685800" y="1557338"/>
            <a:ext cx="8134350" cy="4824412"/>
          </a:xfrm>
        </p:spPr>
        <p:txBody>
          <a:bodyPr/>
          <a:lstStyle/>
          <a:p>
            <a:pPr eaLnBrk="1" hangingPunct="1">
              <a:buFontTx/>
              <a:buNone/>
            </a:pPr>
            <a:r>
              <a:rPr lang="en-US" smtClean="0"/>
              <a:t> Physician stands on Rt side -         			It provides a better view of   			external genitalia </a:t>
            </a:r>
          </a:p>
          <a:p>
            <a:pPr eaLnBrk="1" hangingPunct="1">
              <a:buFontTx/>
              <a:buNone/>
            </a:pPr>
            <a:r>
              <a:rPr lang="en-US" smtClean="0"/>
              <a:t>              It gives an effective performance </a:t>
            </a:r>
          </a:p>
          <a:p>
            <a:pPr eaLnBrk="1" hangingPunct="1">
              <a:buFontTx/>
              <a:buNone/>
            </a:pPr>
            <a:r>
              <a:rPr lang="en-US" smtClean="0"/>
              <a:t>              of bimanual examination</a:t>
            </a:r>
          </a:p>
          <a:p>
            <a:pPr eaLnBrk="1" hangingPunct="1">
              <a:buFontTx/>
              <a:buNone/>
            </a:pPr>
            <a:r>
              <a:rPr lang="en-US" smtClean="0"/>
              <a:t>                         BUT</a:t>
            </a:r>
            <a:endParaRPr lang="en-US" smtClean="0">
              <a:sym typeface="Symbol" pitchFamily="18" charset="2"/>
            </a:endParaRPr>
          </a:p>
          <a:p>
            <a:pPr eaLnBrk="1" hangingPunct="1">
              <a:buFontTx/>
              <a:buNone/>
            </a:pPr>
            <a:r>
              <a:rPr lang="en-US" smtClean="0">
                <a:sym typeface="Symbol" pitchFamily="18" charset="2"/>
              </a:rPr>
              <a:t>  The physician can be examined in any</a:t>
            </a:r>
          </a:p>
          <a:p>
            <a:pPr eaLnBrk="1" hangingPunct="1">
              <a:buFontTx/>
              <a:buNone/>
            </a:pPr>
            <a:r>
              <a:rPr lang="en-US" smtClean="0">
                <a:sym typeface="Symbol" pitchFamily="18" charset="2"/>
              </a:rPr>
              <a:t>   position of the physician’s choice.</a:t>
            </a:r>
          </a:p>
        </p:txBody>
      </p:sp>
      <p:sp>
        <p:nvSpPr>
          <p:cNvPr id="11266" name="Rectangle 2"/>
          <p:cNvSpPr>
            <a:spLocks noGrp="1" noChangeArrowheads="1"/>
          </p:cNvSpPr>
          <p:nvPr>
            <p:ph type="title"/>
          </p:nvPr>
        </p:nvSpPr>
        <p:spPr>
          <a:xfrm>
            <a:off x="381000" y="381000"/>
            <a:ext cx="8439150" cy="838200"/>
          </a:xfrm>
        </p:spPr>
        <p:txBody>
          <a:bodyPr>
            <a:normAutofit fontScale="90000"/>
          </a:bodyPr>
          <a:lstStyle/>
          <a:p>
            <a:pPr eaLnBrk="1" hangingPunct="1"/>
            <a:r>
              <a:rPr lang="en-US" sz="3200" smtClean="0"/>
              <a:t>Position of the physician for pelvic examination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4" descr="img014"/>
          <p:cNvPicPr>
            <a:picLocks noGrp="1" noChangeAspect="1" noChangeArrowheads="1"/>
          </p:cNvPicPr>
          <p:nvPr>
            <p:ph idx="1"/>
          </p:nvPr>
        </p:nvPicPr>
        <p:blipFill>
          <a:blip r:embed="rId2"/>
          <a:srcRect/>
          <a:stretch>
            <a:fillRect/>
          </a:stretch>
        </p:blipFill>
        <p:spPr>
          <a:xfrm>
            <a:off x="250825" y="88900"/>
            <a:ext cx="8642350" cy="6481763"/>
          </a:xfrm>
          <a:noFill/>
        </p:spPr>
      </p:pic>
      <p:sp>
        <p:nvSpPr>
          <p:cNvPr id="86018" name="Rectangle 2"/>
          <p:cNvSpPr>
            <a:spLocks noGrp="1" noChangeArrowheads="1"/>
          </p:cNvSpPr>
          <p:nvPr>
            <p:ph type="title"/>
          </p:nvPr>
        </p:nvSpPr>
        <p:spPr/>
        <p:txBody>
          <a:bodyPr/>
          <a:lstStyle/>
          <a:p>
            <a:pPr eaLnBrk="1" hangingPunct="1"/>
            <a:r>
              <a:rPr lang="en-US" smtClean="0"/>
              <a:t>Pap’s smear</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98"/>
          <p:cNvPicPr>
            <a:picLocks noChangeAspect="1" noChangeArrowheads="1"/>
          </p:cNvPicPr>
          <p:nvPr/>
        </p:nvPicPr>
        <p:blipFill>
          <a:blip r:embed="rId2"/>
          <a:srcRect/>
          <a:stretch>
            <a:fillRect/>
          </a:stretch>
        </p:blipFill>
        <p:spPr bwMode="auto">
          <a:xfrm>
            <a:off x="3527425" y="3284538"/>
            <a:ext cx="5616575" cy="3157537"/>
          </a:xfrm>
          <a:prstGeom prst="rect">
            <a:avLst/>
          </a:prstGeom>
          <a:noFill/>
          <a:ln w="9525">
            <a:noFill/>
            <a:miter lim="800000"/>
            <a:headEnd/>
            <a:tailEnd/>
          </a:ln>
        </p:spPr>
      </p:pic>
      <p:pic>
        <p:nvPicPr>
          <p:cNvPr id="87043" name="Picture 4" descr="yhst-5415996746310_1897_702815"/>
          <p:cNvPicPr>
            <a:picLocks noChangeAspect="1" noChangeArrowheads="1"/>
          </p:cNvPicPr>
          <p:nvPr/>
        </p:nvPicPr>
        <p:blipFill>
          <a:blip r:embed="rId3"/>
          <a:srcRect/>
          <a:stretch>
            <a:fillRect/>
          </a:stretch>
        </p:blipFill>
        <p:spPr bwMode="auto">
          <a:xfrm>
            <a:off x="5076825" y="0"/>
            <a:ext cx="3671888" cy="3421063"/>
          </a:xfrm>
          <a:prstGeom prst="rect">
            <a:avLst/>
          </a:prstGeom>
          <a:noFill/>
          <a:ln w="9525">
            <a:noFill/>
            <a:miter lim="800000"/>
            <a:headEnd/>
            <a:tailEnd/>
          </a:ln>
        </p:spPr>
      </p:pic>
      <p:sp>
        <p:nvSpPr>
          <p:cNvPr id="87044" name="Rectangle 5"/>
          <p:cNvSpPr>
            <a:spLocks noGrp="1" noChangeArrowheads="1"/>
          </p:cNvSpPr>
          <p:nvPr>
            <p:ph type="title"/>
          </p:nvPr>
        </p:nvSpPr>
        <p:spPr>
          <a:xfrm>
            <a:off x="323850" y="381000"/>
            <a:ext cx="8058150" cy="838200"/>
          </a:xfrm>
        </p:spPr>
        <p:txBody>
          <a:bodyPr/>
          <a:lstStyle/>
          <a:p>
            <a:pPr eaLnBrk="1" hangingPunct="1"/>
            <a:r>
              <a:rPr lang="en-GB" smtClean="0"/>
              <a:t>Pap’s smear collection</a:t>
            </a:r>
          </a:p>
        </p:txBody>
      </p:sp>
      <p:pic>
        <p:nvPicPr>
          <p:cNvPr id="87045" name="Picture 7" descr="Spatula640"/>
          <p:cNvPicPr>
            <a:picLocks noChangeAspect="1" noChangeArrowheads="1"/>
          </p:cNvPicPr>
          <p:nvPr/>
        </p:nvPicPr>
        <p:blipFill>
          <a:blip r:embed="rId4"/>
          <a:srcRect/>
          <a:stretch>
            <a:fillRect/>
          </a:stretch>
        </p:blipFill>
        <p:spPr bwMode="auto">
          <a:xfrm>
            <a:off x="179388" y="3789363"/>
            <a:ext cx="3313112" cy="2808287"/>
          </a:xfrm>
          <a:prstGeom prst="rect">
            <a:avLst/>
          </a:prstGeom>
          <a:noFill/>
          <a:ln w="9525">
            <a:noFill/>
            <a:miter lim="800000"/>
            <a:headEnd/>
            <a:tailEnd/>
          </a:ln>
        </p:spPr>
      </p:pic>
      <p:pic>
        <p:nvPicPr>
          <p:cNvPr id="87046" name="Picture 8" descr="12"/>
          <p:cNvPicPr>
            <a:picLocks noChangeAspect="1" noChangeArrowheads="1"/>
          </p:cNvPicPr>
          <p:nvPr/>
        </p:nvPicPr>
        <p:blipFill>
          <a:blip r:embed="rId5"/>
          <a:srcRect/>
          <a:stretch>
            <a:fillRect/>
          </a:stretch>
        </p:blipFill>
        <p:spPr bwMode="auto">
          <a:xfrm>
            <a:off x="179388" y="1052513"/>
            <a:ext cx="2520950" cy="271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4" descr="img018"/>
          <p:cNvPicPr>
            <a:picLocks noGrp="1" noChangeAspect="1" noChangeArrowheads="1"/>
          </p:cNvPicPr>
          <p:nvPr>
            <p:ph idx="1"/>
          </p:nvPr>
        </p:nvPicPr>
        <p:blipFill>
          <a:blip r:embed="rId2"/>
          <a:srcRect/>
          <a:stretch>
            <a:fillRect/>
          </a:stretch>
        </p:blipFill>
        <p:spPr>
          <a:xfrm>
            <a:off x="0" y="190500"/>
            <a:ext cx="9144000" cy="6291263"/>
          </a:xfrm>
          <a:noFill/>
        </p:spPr>
      </p:pic>
      <p:sp>
        <p:nvSpPr>
          <p:cNvPr id="88066"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835150" y="2565400"/>
            <a:ext cx="6546850" cy="2303463"/>
          </a:xfrm>
        </p:spPr>
        <p:txBody>
          <a:bodyPr/>
          <a:lstStyle/>
          <a:p>
            <a:pPr eaLnBrk="1" hangingPunct="1"/>
            <a:r>
              <a:rPr lang="en-GB" b="1" i="1" smtClean="0">
                <a:solidFill>
                  <a:srgbClr val="FF0000"/>
                </a:solidFill>
              </a:rPr>
              <a:t>DIGITAL EXAMINATION</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4"/>
          <p:cNvSpPr>
            <a:spLocks noGrp="1" noChangeArrowheads="1"/>
          </p:cNvSpPr>
          <p:nvPr>
            <p:ph idx="1"/>
          </p:nvPr>
        </p:nvSpPr>
        <p:spPr>
          <a:xfrm>
            <a:off x="685800" y="1295400"/>
            <a:ext cx="7772400" cy="5229225"/>
          </a:xfrm>
        </p:spPr>
        <p:txBody>
          <a:bodyPr/>
          <a:lstStyle/>
          <a:p>
            <a:pPr eaLnBrk="1" hangingPunct="1">
              <a:lnSpc>
                <a:spcPct val="80000"/>
              </a:lnSpc>
              <a:buFontTx/>
              <a:buNone/>
            </a:pPr>
            <a:r>
              <a:rPr lang="en-GB" sz="2800" smtClean="0"/>
              <a:t>   It is done with gloved &amp; sterile 	lubricated index &amp;middle Finger.</a:t>
            </a:r>
            <a:br>
              <a:rPr lang="en-GB" sz="2800" smtClean="0"/>
            </a:br>
            <a:r>
              <a:rPr lang="en-GB" sz="2800" smtClean="0"/>
              <a:t/>
            </a:r>
            <a:br>
              <a:rPr lang="en-GB" sz="2800" smtClean="0"/>
            </a:br>
            <a:r>
              <a:rPr lang="en-GB" sz="2800" smtClean="0"/>
              <a:t>	Avoid in vergins with intact hymen </a:t>
            </a:r>
          </a:p>
          <a:p>
            <a:pPr eaLnBrk="1" hangingPunct="1">
              <a:lnSpc>
                <a:spcPct val="80000"/>
              </a:lnSpc>
              <a:buFontTx/>
              <a:buNone/>
            </a:pPr>
            <a:r>
              <a:rPr lang="en-GB" sz="2800" smtClean="0"/>
              <a:t>                        or</a:t>
            </a:r>
          </a:p>
          <a:p>
            <a:pPr eaLnBrk="1" hangingPunct="1">
              <a:lnSpc>
                <a:spcPct val="80000"/>
              </a:lnSpc>
              <a:buFontTx/>
              <a:buNone/>
            </a:pPr>
            <a:r>
              <a:rPr lang="en-GB" sz="2800" smtClean="0"/>
              <a:t>    	do it under anaesthesia.</a:t>
            </a:r>
            <a:br>
              <a:rPr lang="en-GB" sz="2800" smtClean="0"/>
            </a:br>
            <a:r>
              <a:rPr lang="en-GB" sz="2800" smtClean="0"/>
              <a:t/>
            </a:r>
            <a:br>
              <a:rPr lang="en-GB" sz="2800" smtClean="0"/>
            </a:br>
            <a:r>
              <a:rPr lang="en-GB" sz="2800" smtClean="0"/>
              <a:t>Labia is separated to inspect</a:t>
            </a:r>
            <a:br>
              <a:rPr lang="en-GB" sz="2800" smtClean="0"/>
            </a:br>
            <a:r>
              <a:rPr lang="en-GB" sz="2800" smtClean="0"/>
              <a:t>            -  Introitus</a:t>
            </a:r>
            <a:br>
              <a:rPr lang="en-GB" sz="2800" smtClean="0"/>
            </a:br>
            <a:r>
              <a:rPr lang="en-GB" sz="2800" smtClean="0"/>
              <a:t>            - Clitoris</a:t>
            </a:r>
            <a:br>
              <a:rPr lang="en-GB" sz="2800" smtClean="0"/>
            </a:br>
            <a:r>
              <a:rPr lang="en-GB" sz="2800" smtClean="0"/>
              <a:t>            - External urinary meatus</a:t>
            </a:r>
          </a:p>
          <a:p>
            <a:pPr eaLnBrk="1" hangingPunct="1">
              <a:lnSpc>
                <a:spcPct val="80000"/>
              </a:lnSpc>
              <a:buFontTx/>
              <a:buNone/>
            </a:pPr>
            <a:r>
              <a:rPr lang="en-GB" sz="2800" smtClean="0"/>
              <a:t/>
            </a:r>
            <a:br>
              <a:rPr lang="en-GB" sz="2800" smtClean="0"/>
            </a:br>
            <a:r>
              <a:rPr lang="en-GB" sz="2800" smtClean="0"/>
              <a:t>	Labial swelling   - Bartholin’s cyst</a:t>
            </a:r>
            <a:br>
              <a:rPr lang="en-GB" sz="2800" smtClean="0"/>
            </a:br>
            <a:r>
              <a:rPr lang="en-GB" sz="2800" smtClean="0"/>
              <a:t>				  - Abscess</a:t>
            </a:r>
            <a:endParaRPr lang="en-US" sz="2800" smtClean="0"/>
          </a:p>
        </p:txBody>
      </p:sp>
      <p:sp>
        <p:nvSpPr>
          <p:cNvPr id="90114" name="Rectangle 2"/>
          <p:cNvSpPr>
            <a:spLocks noGrp="1" noChangeArrowheads="1"/>
          </p:cNvSpPr>
          <p:nvPr>
            <p:ph type="title"/>
          </p:nvPr>
        </p:nvSpPr>
        <p:spPr>
          <a:xfrm>
            <a:off x="381000" y="333375"/>
            <a:ext cx="8001000" cy="358775"/>
          </a:xfrm>
        </p:spPr>
        <p:txBody>
          <a:bodyPr/>
          <a:lstStyle/>
          <a:p>
            <a:pPr eaLnBrk="1" hangingPunct="1"/>
            <a:r>
              <a:rPr lang="en-GB" sz="3200" smtClean="0"/>
              <a:t>DIGITAL EXAMINATION</a:t>
            </a:r>
            <a:br>
              <a:rPr lang="en-GB" sz="3200" smtClean="0"/>
            </a:br>
            <a:r>
              <a:rPr lang="en-US" sz="3200" smtClean="0"/>
              <a:t> </a:t>
            </a:r>
            <a:r>
              <a:rPr lang="en-GB" sz="3200" smtClean="0"/>
              <a:t>                                                              	</a:t>
            </a:r>
            <a:endParaRPr lang="en-US" sz="320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sz="half" idx="1"/>
          </p:nvPr>
        </p:nvSpPr>
        <p:spPr/>
        <p:txBody>
          <a:bodyPr/>
          <a:lstStyle/>
          <a:p>
            <a:pPr eaLnBrk="1" hangingPunct="1">
              <a:lnSpc>
                <a:spcPct val="80000"/>
              </a:lnSpc>
            </a:pPr>
            <a:r>
              <a:rPr lang="en-GB" sz="2400" smtClean="0"/>
              <a:t>one finger internal and other finger externally</a:t>
            </a:r>
          </a:p>
          <a:p>
            <a:pPr eaLnBrk="1" hangingPunct="1">
              <a:lnSpc>
                <a:spcPct val="80000"/>
              </a:lnSpc>
              <a:buFontTx/>
              <a:buNone/>
            </a:pPr>
            <a:r>
              <a:rPr lang="en-GB" sz="2400" smtClean="0"/>
              <a:t>    placed. </a:t>
            </a:r>
          </a:p>
          <a:p>
            <a:pPr eaLnBrk="1" hangingPunct="1">
              <a:lnSpc>
                <a:spcPct val="80000"/>
              </a:lnSpc>
              <a:buFontTx/>
              <a:buNone/>
            </a:pPr>
            <a:r>
              <a:rPr lang="en-GB" sz="2400" smtClean="0"/>
              <a:t>                                     </a:t>
            </a:r>
          </a:p>
          <a:p>
            <a:pPr eaLnBrk="1" hangingPunct="1">
              <a:lnSpc>
                <a:spcPct val="80000"/>
              </a:lnSpc>
            </a:pPr>
            <a:r>
              <a:rPr lang="en-GB" sz="2400" smtClean="0"/>
              <a:t>Press urethra above down ward to extract</a:t>
            </a:r>
          </a:p>
          <a:p>
            <a:pPr eaLnBrk="1" hangingPunct="1">
              <a:lnSpc>
                <a:spcPct val="80000"/>
              </a:lnSpc>
              <a:buFontTx/>
              <a:buNone/>
            </a:pPr>
            <a:r>
              <a:rPr lang="en-GB" sz="2400" smtClean="0"/>
              <a:t>   Urethral discharge through meatus</a:t>
            </a:r>
          </a:p>
          <a:p>
            <a:pPr eaLnBrk="1" hangingPunct="1">
              <a:lnSpc>
                <a:spcPct val="80000"/>
              </a:lnSpc>
              <a:buFontTx/>
              <a:buNone/>
            </a:pPr>
            <a:r>
              <a:rPr lang="en-GB" sz="2400" smtClean="0"/>
              <a:t>                        </a:t>
            </a:r>
          </a:p>
          <a:p>
            <a:pPr eaLnBrk="1" hangingPunct="1">
              <a:lnSpc>
                <a:spcPct val="80000"/>
              </a:lnSpc>
            </a:pPr>
            <a:r>
              <a:rPr lang="en-GB" sz="2400" smtClean="0"/>
              <a:t>Integrity and tone of  the perineal body  and  lateraly the levator ani Muscle can be palpated</a:t>
            </a:r>
            <a:endParaRPr lang="en-US" sz="2400" smtClean="0"/>
          </a:p>
        </p:txBody>
      </p:sp>
      <p:pic>
        <p:nvPicPr>
          <p:cNvPr id="91140" name="Picture 5"/>
          <p:cNvPicPr>
            <a:picLocks noGrp="1" noChangeAspect="1" noChangeArrowheads="1"/>
          </p:cNvPicPr>
          <p:nvPr>
            <p:ph sz="half" idx="2"/>
          </p:nvPr>
        </p:nvPicPr>
        <p:blipFill>
          <a:blip r:embed="rId2"/>
          <a:stretch>
            <a:fillRect/>
          </a:stretch>
        </p:blipFill>
        <p:spPr>
          <a:xfrm>
            <a:off x="4852987" y="2453481"/>
            <a:ext cx="3629025" cy="2581275"/>
          </a:xfrm>
          <a:noFill/>
        </p:spPr>
      </p:pic>
      <p:sp>
        <p:nvSpPr>
          <p:cNvPr id="91138" name="Rectangle 2"/>
          <p:cNvSpPr>
            <a:spLocks noGrp="1" noChangeArrowheads="1"/>
          </p:cNvSpPr>
          <p:nvPr>
            <p:ph type="title"/>
          </p:nvPr>
        </p:nvSpPr>
        <p:spPr/>
        <p:txBody>
          <a:bodyPr/>
          <a:lstStyle/>
          <a:p>
            <a:pPr eaLnBrk="1" hangingPunct="1"/>
            <a:r>
              <a:rPr lang="en-GB" smtClean="0"/>
              <a:t>Procedure</a:t>
            </a:r>
            <a:r>
              <a:rPr lang="en-US" smtClean="0"/>
              <a:t> </a:t>
            </a:r>
          </a:p>
        </p:txBody>
      </p:sp>
      <p:pic>
        <p:nvPicPr>
          <p:cNvPr id="91141" name="Picture 6"/>
          <p:cNvPicPr>
            <a:picLocks noChangeAspect="1" noChangeArrowheads="1"/>
          </p:cNvPicPr>
          <p:nvPr/>
        </p:nvPicPr>
        <p:blipFill>
          <a:blip r:embed="rId3"/>
          <a:srcRect/>
          <a:stretch>
            <a:fillRect/>
          </a:stretch>
        </p:blipFill>
        <p:spPr bwMode="auto">
          <a:xfrm>
            <a:off x="5508625" y="404813"/>
            <a:ext cx="2889250" cy="1862137"/>
          </a:xfrm>
          <a:prstGeom prst="rect">
            <a:avLst/>
          </a:prstGeom>
          <a:noFill/>
          <a:ln w="9525">
            <a:noFill/>
            <a:miter lim="800000"/>
            <a:headEnd/>
            <a:tailEnd/>
          </a:ln>
        </p:spPr>
      </p:pic>
      <p:pic>
        <p:nvPicPr>
          <p:cNvPr id="91142" name="Picture 7"/>
          <p:cNvPicPr>
            <a:picLocks noChangeAspect="1" noChangeArrowheads="1"/>
          </p:cNvPicPr>
          <p:nvPr/>
        </p:nvPicPr>
        <p:blipFill>
          <a:blip r:embed="rId4"/>
          <a:srcRect/>
          <a:stretch>
            <a:fillRect/>
          </a:stretch>
        </p:blipFill>
        <p:spPr bwMode="auto">
          <a:xfrm>
            <a:off x="5580063" y="2349500"/>
            <a:ext cx="2808287" cy="192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5"/>
          <p:cNvSpPr>
            <a:spLocks noGrp="1" noChangeArrowheads="1"/>
          </p:cNvSpPr>
          <p:nvPr>
            <p:ph sz="half" idx="1"/>
          </p:nvPr>
        </p:nvSpPr>
        <p:spPr/>
        <p:txBody>
          <a:bodyPr/>
          <a:lstStyle/>
          <a:p>
            <a:pPr eaLnBrk="1" hangingPunct="1"/>
            <a:r>
              <a:rPr lang="en-GB" smtClean="0"/>
              <a:t>Cervix is identified by a dimple – ext os</a:t>
            </a:r>
          </a:p>
          <a:p>
            <a:pPr eaLnBrk="1" hangingPunct="1"/>
            <a:r>
              <a:rPr lang="en-GB" smtClean="0"/>
              <a:t>Lenth – 2.5 – 3 cm</a:t>
            </a:r>
          </a:p>
          <a:p>
            <a:pPr eaLnBrk="1" hangingPunct="1"/>
            <a:r>
              <a:rPr lang="en-GB" smtClean="0"/>
              <a:t>Mobility – 1 cm in all direction</a:t>
            </a:r>
          </a:p>
        </p:txBody>
      </p:sp>
      <p:pic>
        <p:nvPicPr>
          <p:cNvPr id="92164" name="Picture 7" descr="90"/>
          <p:cNvPicPr>
            <a:picLocks noGrp="1" noChangeAspect="1" noChangeArrowheads="1"/>
          </p:cNvPicPr>
          <p:nvPr>
            <p:ph sz="half" idx="2"/>
          </p:nvPr>
        </p:nvPicPr>
        <p:blipFill>
          <a:blip r:embed="rId2"/>
          <a:stretch>
            <a:fillRect/>
          </a:stretch>
        </p:blipFill>
        <p:spPr>
          <a:xfrm>
            <a:off x="5259324" y="2555399"/>
            <a:ext cx="2816352" cy="2377440"/>
          </a:xfrm>
          <a:noFill/>
        </p:spPr>
      </p:pic>
      <p:sp>
        <p:nvSpPr>
          <p:cNvPr id="92162" name="Rectangle 2"/>
          <p:cNvSpPr>
            <a:spLocks noGrp="1" noChangeArrowheads="1"/>
          </p:cNvSpPr>
          <p:nvPr>
            <p:ph type="title"/>
          </p:nvPr>
        </p:nvSpPr>
        <p:spPr/>
        <p:txBody>
          <a:bodyPr/>
          <a:lstStyle/>
          <a:p>
            <a:pPr eaLnBrk="1" hangingPunct="1"/>
            <a:r>
              <a:rPr lang="en-GB" smtClean="0"/>
              <a:t>Palpation of vagina &amp; cervix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idx="1"/>
          </p:nvPr>
        </p:nvSpPr>
        <p:spPr>
          <a:xfrm>
            <a:off x="468313" y="981075"/>
            <a:ext cx="8675687" cy="5472113"/>
          </a:xfrm>
        </p:spPr>
        <p:txBody>
          <a:bodyPr/>
          <a:lstStyle/>
          <a:p>
            <a:pPr eaLnBrk="1" hangingPunct="1">
              <a:lnSpc>
                <a:spcPct val="80000"/>
              </a:lnSpc>
              <a:buFontTx/>
              <a:buNone/>
            </a:pPr>
            <a:r>
              <a:rPr lang="en-GB" sz="800" smtClean="0"/>
              <a:t>                  </a:t>
            </a:r>
            <a:r>
              <a:rPr lang="en-GB" sz="2800" smtClean="0"/>
              <a:t>D</a:t>
            </a:r>
            <a:r>
              <a:rPr lang="en-GB" sz="2800" smtClean="0">
                <a:latin typeface="Times New Roman" pitchFamily="18" charset="0"/>
              </a:rPr>
              <a:t>irection</a:t>
            </a:r>
            <a:r>
              <a:rPr lang="en-GB" sz="2400" smtClean="0">
                <a:latin typeface="Times New Roman" pitchFamily="18" charset="0"/>
              </a:rPr>
              <a:t>      -    Anterior lip feels first in anteverted uterus</a:t>
            </a:r>
          </a:p>
          <a:p>
            <a:pPr eaLnBrk="1" hangingPunct="1">
              <a:lnSpc>
                <a:spcPct val="80000"/>
              </a:lnSpc>
              <a:buFontTx/>
              <a:buNone/>
            </a:pPr>
            <a:r>
              <a:rPr lang="en-GB" sz="2400" smtClean="0">
                <a:latin typeface="Times New Roman" pitchFamily="18" charset="0"/>
              </a:rPr>
              <a:t>                                 External os or post lip feels first in  </a:t>
            </a:r>
          </a:p>
          <a:p>
            <a:pPr eaLnBrk="1" hangingPunct="1">
              <a:lnSpc>
                <a:spcPct val="80000"/>
              </a:lnSpc>
              <a:buFontTx/>
              <a:buNone/>
            </a:pPr>
            <a:r>
              <a:rPr lang="en-GB" sz="2400" smtClean="0">
                <a:latin typeface="Times New Roman" pitchFamily="18" charset="0"/>
              </a:rPr>
              <a:t>                                                    Retroversion = normal if not fixed.</a:t>
            </a:r>
          </a:p>
          <a:p>
            <a:pPr eaLnBrk="1" hangingPunct="1">
              <a:lnSpc>
                <a:spcPct val="80000"/>
              </a:lnSpc>
              <a:buFontTx/>
              <a:buNone/>
            </a:pPr>
            <a:r>
              <a:rPr lang="en-GB" sz="2400" smtClean="0">
                <a:latin typeface="Times New Roman" pitchFamily="18" charset="0"/>
              </a:rPr>
              <a:t>        Station         -    external  os normaly kept at the leval of</a:t>
            </a:r>
          </a:p>
          <a:p>
            <a:pPr eaLnBrk="1" hangingPunct="1">
              <a:lnSpc>
                <a:spcPct val="80000"/>
              </a:lnSpc>
              <a:buFontTx/>
              <a:buNone/>
            </a:pPr>
            <a:r>
              <a:rPr lang="en-GB" sz="2400" smtClean="0">
                <a:latin typeface="Times New Roman" pitchFamily="18" charset="0"/>
              </a:rPr>
              <a:t>                                                    Ischial spines.</a:t>
            </a:r>
          </a:p>
          <a:p>
            <a:pPr eaLnBrk="1" hangingPunct="1">
              <a:lnSpc>
                <a:spcPct val="80000"/>
              </a:lnSpc>
              <a:buFontTx/>
              <a:buNone/>
            </a:pPr>
            <a:r>
              <a:rPr lang="en-GB" sz="2400" smtClean="0">
                <a:latin typeface="Times New Roman" pitchFamily="18" charset="0"/>
              </a:rPr>
              <a:t>        Texture         -    Firm - non pregnant state   </a:t>
            </a:r>
          </a:p>
          <a:p>
            <a:pPr eaLnBrk="1" hangingPunct="1">
              <a:lnSpc>
                <a:spcPct val="80000"/>
              </a:lnSpc>
              <a:buFontTx/>
              <a:buNone/>
            </a:pPr>
            <a:r>
              <a:rPr lang="en-GB" sz="2400" smtClean="0">
                <a:latin typeface="Times New Roman" pitchFamily="18" charset="0"/>
              </a:rPr>
              <a:t>                              -    Soft  - pregnancy</a:t>
            </a:r>
          </a:p>
          <a:p>
            <a:pPr eaLnBrk="1" hangingPunct="1">
              <a:lnSpc>
                <a:spcPct val="80000"/>
              </a:lnSpc>
              <a:buFontTx/>
              <a:buNone/>
            </a:pPr>
            <a:r>
              <a:rPr lang="en-GB" sz="2400" smtClean="0">
                <a:latin typeface="Times New Roman" pitchFamily="18" charset="0"/>
              </a:rPr>
              <a:t>        Shape            -    Conical and smooth – in nulliparous</a:t>
            </a:r>
          </a:p>
          <a:p>
            <a:pPr eaLnBrk="1" hangingPunct="1">
              <a:lnSpc>
                <a:spcPct val="80000"/>
              </a:lnSpc>
              <a:buFontTx/>
              <a:buNone/>
            </a:pPr>
            <a:r>
              <a:rPr lang="en-GB" sz="2400" smtClean="0">
                <a:latin typeface="Times New Roman" pitchFamily="18" charset="0"/>
              </a:rPr>
              <a:t>                                   Cylindrical  -  in parous</a:t>
            </a:r>
          </a:p>
          <a:p>
            <a:pPr eaLnBrk="1" hangingPunct="1">
              <a:lnSpc>
                <a:spcPct val="80000"/>
              </a:lnSpc>
              <a:buFontTx/>
              <a:buNone/>
            </a:pPr>
            <a:r>
              <a:rPr lang="en-GB" sz="2400" smtClean="0">
                <a:latin typeface="Times New Roman" pitchFamily="18" charset="0"/>
              </a:rPr>
              <a:t>        External os   -    Smooth and round in nulliparous</a:t>
            </a:r>
          </a:p>
          <a:p>
            <a:pPr eaLnBrk="1" hangingPunct="1">
              <a:lnSpc>
                <a:spcPct val="80000"/>
              </a:lnSpc>
              <a:buFontTx/>
              <a:buNone/>
            </a:pPr>
            <a:r>
              <a:rPr lang="en-GB" sz="2400" smtClean="0">
                <a:latin typeface="Times New Roman" pitchFamily="18" charset="0"/>
              </a:rPr>
              <a:t>                                   Dilated and with or without tear in  Parous.</a:t>
            </a:r>
          </a:p>
          <a:p>
            <a:pPr eaLnBrk="1" hangingPunct="1">
              <a:lnSpc>
                <a:spcPct val="80000"/>
              </a:lnSpc>
            </a:pPr>
            <a:r>
              <a:rPr lang="en-GB" sz="2400" smtClean="0">
                <a:latin typeface="Times New Roman" pitchFamily="18" charset="0"/>
              </a:rPr>
              <a:t>    Movement     -     Painful -   PID, disturbed ectopic preg</a:t>
            </a:r>
          </a:p>
          <a:p>
            <a:pPr eaLnBrk="1" hangingPunct="1">
              <a:lnSpc>
                <a:spcPct val="80000"/>
              </a:lnSpc>
              <a:buFontTx/>
              <a:buNone/>
            </a:pPr>
            <a:r>
              <a:rPr lang="en-GB" sz="2400" smtClean="0">
                <a:latin typeface="Times New Roman" pitchFamily="18" charset="0"/>
              </a:rPr>
              <a:t>                                     Painless                                                            </a:t>
            </a:r>
          </a:p>
          <a:p>
            <a:pPr eaLnBrk="1" hangingPunct="1">
              <a:lnSpc>
                <a:spcPct val="80000"/>
              </a:lnSpc>
            </a:pPr>
            <a:r>
              <a:rPr lang="en-GB" sz="2400" smtClean="0">
                <a:latin typeface="Times New Roman" pitchFamily="18" charset="0"/>
              </a:rPr>
              <a:t>    Contact bleeding.- cervical erosion, ca cx</a:t>
            </a:r>
            <a:endParaRPr lang="en-US" sz="2400" smtClean="0">
              <a:latin typeface="Times New Roman" pitchFamily="18" charset="0"/>
            </a:endParaRPr>
          </a:p>
        </p:txBody>
      </p:sp>
      <p:sp>
        <p:nvSpPr>
          <p:cNvPr id="93186" name="Rectangle 2"/>
          <p:cNvSpPr>
            <a:spLocks noGrp="1" noChangeArrowheads="1"/>
          </p:cNvSpPr>
          <p:nvPr>
            <p:ph type="title"/>
          </p:nvPr>
        </p:nvSpPr>
        <p:spPr/>
        <p:txBody>
          <a:bodyPr/>
          <a:lstStyle/>
          <a:p>
            <a:pPr eaLnBrk="1" hangingPunct="1"/>
            <a:r>
              <a:rPr lang="en-GB" smtClean="0"/>
              <a:t>Vaginal cervix</a:t>
            </a:r>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258888" y="2565400"/>
            <a:ext cx="7426325" cy="838200"/>
          </a:xfrm>
        </p:spPr>
        <p:txBody>
          <a:bodyPr/>
          <a:lstStyle/>
          <a:p>
            <a:pPr eaLnBrk="1" hangingPunct="1"/>
            <a:r>
              <a:rPr lang="en-GB" b="1" smtClean="0"/>
              <a:t>BIMANUAL EXAMINATION</a:t>
            </a:r>
          </a:p>
        </p:txBody>
      </p:sp>
      <p:pic>
        <p:nvPicPr>
          <p:cNvPr id="94211" name="Picture 6" descr="46_005"/>
          <p:cNvPicPr>
            <a:picLocks noChangeAspect="1" noChangeArrowheads="1"/>
          </p:cNvPicPr>
          <p:nvPr/>
        </p:nvPicPr>
        <p:blipFill>
          <a:blip r:embed="rId2"/>
          <a:srcRect/>
          <a:stretch>
            <a:fillRect/>
          </a:stretch>
        </p:blipFill>
        <p:spPr bwMode="auto">
          <a:xfrm>
            <a:off x="2555875" y="3500438"/>
            <a:ext cx="2354263" cy="2573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4" descr="bimanual"/>
          <p:cNvPicPr>
            <a:picLocks noGrp="1" noChangeAspect="1" noChangeArrowheads="1"/>
          </p:cNvPicPr>
          <p:nvPr>
            <p:ph sz="half" idx="1"/>
          </p:nvPr>
        </p:nvPicPr>
        <p:blipFill>
          <a:blip r:embed="rId2"/>
          <a:stretch>
            <a:fillRect/>
          </a:stretch>
        </p:blipFill>
        <p:spPr>
          <a:xfrm>
            <a:off x="457200" y="1755108"/>
            <a:ext cx="4038600" cy="3978021"/>
          </a:xfrm>
          <a:noFill/>
        </p:spPr>
      </p:pic>
      <p:sp>
        <p:nvSpPr>
          <p:cNvPr id="95236" name="Rectangle 5"/>
          <p:cNvSpPr>
            <a:spLocks noGrp="1" noChangeArrowheads="1"/>
          </p:cNvSpPr>
          <p:nvPr>
            <p:ph sz="half" idx="2"/>
          </p:nvPr>
        </p:nvSpPr>
        <p:spPr/>
        <p:txBody>
          <a:bodyPr/>
          <a:lstStyle/>
          <a:p>
            <a:pPr eaLnBrk="1" hangingPunct="1"/>
            <a:r>
              <a:rPr lang="en-GB" b="1" smtClean="0"/>
              <a:t>TO PALPATE</a:t>
            </a:r>
            <a:endParaRPr lang="en-GB" smtClean="0"/>
          </a:p>
          <a:p>
            <a:pPr eaLnBrk="1" hangingPunct="1"/>
            <a:r>
              <a:rPr lang="en-GB" smtClean="0"/>
              <a:t>                                                UTERUS</a:t>
            </a:r>
          </a:p>
          <a:p>
            <a:pPr eaLnBrk="1" hangingPunct="1"/>
            <a:r>
              <a:rPr lang="en-GB" smtClean="0"/>
              <a:t>                                                UTERINE APPENDAGES</a:t>
            </a:r>
          </a:p>
          <a:p>
            <a:pPr eaLnBrk="1" hangingPunct="1"/>
            <a:r>
              <a:rPr lang="en-GB" smtClean="0"/>
              <a:t>                                                POUCH OF DOUGLAS</a:t>
            </a:r>
            <a:endParaRPr lang="en-US" smtClean="0"/>
          </a:p>
        </p:txBody>
      </p:sp>
      <p:sp>
        <p:nvSpPr>
          <p:cNvPr id="95234" name="Rectangle 2"/>
          <p:cNvSpPr>
            <a:spLocks noGrp="1" noChangeArrowheads="1"/>
          </p:cNvSpPr>
          <p:nvPr>
            <p:ph type="title"/>
          </p:nvPr>
        </p:nvSpPr>
        <p:spPr/>
        <p:txBody>
          <a:bodyPr/>
          <a:lstStyle/>
          <a:p>
            <a:pPr eaLnBrk="1" hangingPunct="1"/>
            <a:r>
              <a:rPr lang="en-GB" b="1" smtClean="0"/>
              <a:t>BIMANUAL EXAMINATION</a:t>
            </a:r>
            <a:r>
              <a:rPr lang="en-GB" smtClean="0"/>
              <a:t> </a:t>
            </a:r>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4" descr="img003"/>
          <p:cNvPicPr>
            <a:picLocks noGrp="1" noChangeAspect="1" noChangeArrowheads="1"/>
          </p:cNvPicPr>
          <p:nvPr>
            <p:ph idx="1"/>
          </p:nvPr>
        </p:nvPicPr>
        <p:blipFill>
          <a:blip r:embed="rId2"/>
          <a:srcRect/>
          <a:stretch>
            <a:fillRect/>
          </a:stretch>
        </p:blipFill>
        <p:spPr>
          <a:xfrm>
            <a:off x="-973138" y="0"/>
            <a:ext cx="9901238" cy="6858000"/>
          </a:xfrm>
          <a:noFill/>
        </p:spPr>
      </p:pic>
      <p:sp>
        <p:nvSpPr>
          <p:cNvPr id="13314" name="Rectangle 2"/>
          <p:cNvSpPr>
            <a:spLocks noGrp="1" noChangeArrowheads="1"/>
          </p:cNvSpPr>
          <p:nvPr>
            <p:ph type="title"/>
          </p:nvPr>
        </p:nvSpPr>
        <p:spPr/>
        <p:txBody>
          <a:bodyPr/>
          <a:lstStyle/>
          <a:p>
            <a:pPr eaLnBrk="1" hangingPunct="1"/>
            <a:endParaRPr lang="en-GB" smtClean="0"/>
          </a:p>
        </p:txBody>
      </p:sp>
      <p:sp>
        <p:nvSpPr>
          <p:cNvPr id="13316" name="Rectangle 5"/>
          <p:cNvSpPr>
            <a:spLocks noChangeArrowheads="1"/>
          </p:cNvSpPr>
          <p:nvPr/>
        </p:nvSpPr>
        <p:spPr bwMode="auto">
          <a:xfrm>
            <a:off x="-396875" y="836613"/>
            <a:ext cx="8785225" cy="576262"/>
          </a:xfrm>
          <a:prstGeom prst="rect">
            <a:avLst/>
          </a:prstGeom>
          <a:solidFill>
            <a:srgbClr val="00091A"/>
          </a:solidFill>
          <a:ln w="9525">
            <a:solidFill>
              <a:srgbClr val="00091A"/>
            </a:solidFill>
            <a:miter lim="800000"/>
            <a:headEnd/>
            <a:tailEnd/>
          </a:ln>
        </p:spPr>
        <p:txBody>
          <a:bodyPr wrap="none" anchor="ctr"/>
          <a:lstStyle/>
          <a:p>
            <a:pPr eaLnBrk="1" hangingPunct="1"/>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idx="1"/>
          </p:nvPr>
        </p:nvSpPr>
        <p:spPr/>
        <p:txBody>
          <a:bodyPr/>
          <a:lstStyle/>
          <a:p>
            <a:pPr eaLnBrk="1" hangingPunct="1"/>
            <a:endParaRPr lang="en-GB" smtClean="0"/>
          </a:p>
        </p:txBody>
      </p:sp>
      <p:sp>
        <p:nvSpPr>
          <p:cNvPr id="96258" name="Rectangle 2"/>
          <p:cNvSpPr>
            <a:spLocks noGrp="1" noChangeArrowheads="1"/>
          </p:cNvSpPr>
          <p:nvPr>
            <p:ph type="title"/>
          </p:nvPr>
        </p:nvSpPr>
        <p:spPr/>
        <p:txBody>
          <a:bodyPr/>
          <a:lstStyle/>
          <a:p>
            <a:pPr eaLnBrk="1" hangingPunct="1"/>
            <a:endParaRPr lang="en-GB" smtClean="0"/>
          </a:p>
        </p:txBody>
      </p:sp>
      <p:pic>
        <p:nvPicPr>
          <p:cNvPr id="96260" name="Picture 4" descr="bimanual palpation l s"/>
          <p:cNvPicPr>
            <a:picLocks noChangeAspect="1" noChangeArrowheads="1"/>
          </p:cNvPicPr>
          <p:nvPr/>
        </p:nvPicPr>
        <p:blipFill>
          <a:blip r:embed="rId2"/>
          <a:srcRect/>
          <a:stretch>
            <a:fillRect/>
          </a:stretch>
        </p:blipFill>
        <p:spPr bwMode="auto">
          <a:xfrm>
            <a:off x="1042988" y="352425"/>
            <a:ext cx="6840537" cy="6505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idx="1"/>
          </p:nvPr>
        </p:nvSpPr>
        <p:spPr>
          <a:xfrm>
            <a:off x="611188" y="981075"/>
            <a:ext cx="8137525" cy="5589588"/>
          </a:xfrm>
        </p:spPr>
        <p:txBody>
          <a:bodyPr/>
          <a:lstStyle/>
          <a:p>
            <a:pPr eaLnBrk="1" hangingPunct="1">
              <a:lnSpc>
                <a:spcPct val="90000"/>
              </a:lnSpc>
            </a:pPr>
            <a:r>
              <a:rPr lang="en-GB" sz="2800" smtClean="0"/>
              <a:t>Exert pressure over perineal body to relax perineal muscles. </a:t>
            </a:r>
          </a:p>
          <a:p>
            <a:pPr eaLnBrk="1" hangingPunct="1">
              <a:lnSpc>
                <a:spcPct val="90000"/>
              </a:lnSpc>
            </a:pPr>
            <a:r>
              <a:rPr lang="en-GB" sz="2800" smtClean="0"/>
              <a:t>Insert gloved right index and middle finger smeared with lubricants into vagina.</a:t>
            </a:r>
          </a:p>
          <a:p>
            <a:pPr eaLnBrk="1" hangingPunct="1">
              <a:lnSpc>
                <a:spcPct val="90000"/>
              </a:lnSpc>
            </a:pPr>
            <a:r>
              <a:rPr lang="en-GB" sz="2800" smtClean="0"/>
              <a:t>Narrow and tender introitus allow only one finger.</a:t>
            </a:r>
          </a:p>
          <a:p>
            <a:pPr eaLnBrk="1" hangingPunct="1">
              <a:lnSpc>
                <a:spcPct val="90000"/>
              </a:lnSpc>
            </a:pPr>
            <a:r>
              <a:rPr lang="en-GB" sz="2800" smtClean="0"/>
              <a:t>Place left hand above symphysis pubis to palpate pelvic organs. </a:t>
            </a:r>
          </a:p>
          <a:p>
            <a:pPr eaLnBrk="1" hangingPunct="1">
              <a:lnSpc>
                <a:spcPct val="90000"/>
              </a:lnSpc>
            </a:pPr>
            <a:r>
              <a:rPr lang="en-GB" sz="2800" smtClean="0"/>
              <a:t>Keep examining fingers away from clitoris &amp; </a:t>
            </a:r>
          </a:p>
          <a:p>
            <a:pPr eaLnBrk="1" hangingPunct="1">
              <a:lnSpc>
                <a:spcPct val="90000"/>
              </a:lnSpc>
              <a:buFontTx/>
              <a:buNone/>
            </a:pPr>
            <a:r>
              <a:rPr lang="en-GB" sz="2800" smtClean="0"/>
              <a:t>   Uethral meatus to avoid discomfort to patient.</a:t>
            </a:r>
          </a:p>
          <a:p>
            <a:pPr eaLnBrk="1" hangingPunct="1">
              <a:lnSpc>
                <a:spcPct val="90000"/>
              </a:lnSpc>
            </a:pPr>
            <a:r>
              <a:rPr lang="en-GB" sz="2800" smtClean="0"/>
              <a:t> To relax Abdominal muscles request patient to breath through mouth.</a:t>
            </a:r>
            <a:endParaRPr lang="en-US" sz="2800" smtClean="0"/>
          </a:p>
        </p:txBody>
      </p:sp>
      <p:sp>
        <p:nvSpPr>
          <p:cNvPr id="97282" name="Rectangle 2"/>
          <p:cNvSpPr>
            <a:spLocks noGrp="1" noChangeArrowheads="1"/>
          </p:cNvSpPr>
          <p:nvPr>
            <p:ph type="title"/>
          </p:nvPr>
        </p:nvSpPr>
        <p:spPr/>
        <p:txBody>
          <a:bodyPr/>
          <a:lstStyle/>
          <a:p>
            <a:pPr eaLnBrk="1" hangingPunct="1"/>
            <a:r>
              <a:rPr lang="en-US" smtClean="0"/>
              <a:t>Procedure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ChangeArrowheads="1"/>
          </p:cNvSpPr>
          <p:nvPr>
            <p:ph idx="1"/>
          </p:nvPr>
        </p:nvSpPr>
        <p:spPr>
          <a:xfrm>
            <a:off x="685800" y="476250"/>
            <a:ext cx="7772400" cy="5905500"/>
          </a:xfrm>
        </p:spPr>
        <p:txBody>
          <a:bodyPr/>
          <a:lstStyle/>
          <a:p>
            <a:pPr eaLnBrk="1" hangingPunct="1">
              <a:lnSpc>
                <a:spcPct val="80000"/>
              </a:lnSpc>
            </a:pPr>
            <a:r>
              <a:rPr lang="en-GB" sz="2400" smtClean="0"/>
              <a:t>Place pervaginal fingers in anterior fornix &amp; exert</a:t>
            </a:r>
          </a:p>
          <a:p>
            <a:pPr eaLnBrk="1" hangingPunct="1">
              <a:lnSpc>
                <a:spcPct val="80000"/>
              </a:lnSpc>
              <a:buFontTx/>
              <a:buNone/>
            </a:pPr>
            <a:r>
              <a:rPr lang="en-GB" sz="2400" smtClean="0"/>
              <a:t>                 Pressure at utero cervical junction  			  upwards towards lumbar vertebrae.</a:t>
            </a:r>
          </a:p>
          <a:p>
            <a:pPr eaLnBrk="1" hangingPunct="1">
              <a:lnSpc>
                <a:spcPct val="80000"/>
              </a:lnSpc>
              <a:buFontTx/>
              <a:buNone/>
            </a:pPr>
            <a:endParaRPr lang="en-GB" sz="2400" smtClean="0"/>
          </a:p>
          <a:p>
            <a:pPr eaLnBrk="1" hangingPunct="1">
              <a:lnSpc>
                <a:spcPct val="80000"/>
              </a:lnSpc>
            </a:pPr>
            <a:r>
              <a:rPr lang="en-GB" sz="2400" smtClean="0"/>
              <a:t>Left hand give pressure downwards and forwards to 		bring the pelvic organs closer to vaginal  		fingers.</a:t>
            </a:r>
          </a:p>
          <a:p>
            <a:pPr eaLnBrk="1" hangingPunct="1">
              <a:lnSpc>
                <a:spcPct val="80000"/>
              </a:lnSpc>
              <a:buFontTx/>
              <a:buNone/>
            </a:pPr>
            <a:endParaRPr lang="en-GB" sz="2400" smtClean="0"/>
          </a:p>
          <a:p>
            <a:pPr eaLnBrk="1" hangingPunct="1">
              <a:lnSpc>
                <a:spcPct val="80000"/>
              </a:lnSpc>
            </a:pPr>
            <a:r>
              <a:rPr lang="en-GB" sz="2400" smtClean="0"/>
              <a:t> So both Hands can feel the uterine outline in 			anteverted uterus.</a:t>
            </a:r>
          </a:p>
          <a:p>
            <a:pPr eaLnBrk="1" hangingPunct="1">
              <a:lnSpc>
                <a:spcPct val="80000"/>
              </a:lnSpc>
              <a:buFontTx/>
              <a:buNone/>
            </a:pPr>
            <a:endParaRPr lang="en-GB" sz="2400" smtClean="0"/>
          </a:p>
          <a:p>
            <a:pPr eaLnBrk="1" hangingPunct="1">
              <a:lnSpc>
                <a:spcPct val="80000"/>
              </a:lnSpc>
            </a:pPr>
            <a:r>
              <a:rPr lang="en-GB" sz="2400" smtClean="0"/>
              <a:t> Retroverted uterus can be felt if internal fingers push 		up Uterus through post fornix.</a:t>
            </a:r>
          </a:p>
          <a:p>
            <a:pPr eaLnBrk="1" hangingPunct="1">
              <a:lnSpc>
                <a:spcPct val="80000"/>
              </a:lnSpc>
              <a:buFontTx/>
              <a:buNone/>
            </a:pPr>
            <a:endParaRPr lang="en-GB" sz="2400" smtClean="0"/>
          </a:p>
          <a:p>
            <a:pPr eaLnBrk="1" hangingPunct="1">
              <a:lnSpc>
                <a:spcPct val="80000"/>
              </a:lnSpc>
            </a:pPr>
            <a:r>
              <a:rPr lang="en-GB" sz="2400" smtClean="0"/>
              <a:t>Exert pressure over perineal body to relax perineal  		muscles if in need.</a:t>
            </a:r>
          </a:p>
          <a:p>
            <a:pPr eaLnBrk="1" hangingPunct="1">
              <a:lnSpc>
                <a:spcPct val="80000"/>
              </a:lnSpc>
              <a:buFontTx/>
              <a:buNone/>
            </a:pPr>
            <a:r>
              <a:rPr lang="en-GB" sz="2400" smtClean="0"/>
              <a:t> </a:t>
            </a:r>
            <a:endParaRPr lang="en-US" sz="240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4" descr="bimanual1"/>
          <p:cNvPicPr>
            <a:picLocks noGrp="1" noChangeAspect="1" noChangeArrowheads="1"/>
          </p:cNvPicPr>
          <p:nvPr>
            <p:ph idx="1"/>
          </p:nvPr>
        </p:nvPicPr>
        <p:blipFill>
          <a:blip r:embed="rId2"/>
          <a:srcRect/>
          <a:stretch>
            <a:fillRect/>
          </a:stretch>
        </p:blipFill>
        <p:spPr>
          <a:xfrm>
            <a:off x="2609850" y="1412875"/>
            <a:ext cx="3819525" cy="4537075"/>
          </a:xfrm>
          <a:noFill/>
        </p:spPr>
      </p:pic>
      <p:sp>
        <p:nvSpPr>
          <p:cNvPr id="99330" name="Rectangle 2"/>
          <p:cNvSpPr>
            <a:spLocks noGrp="1" noChangeArrowheads="1"/>
          </p:cNvSpPr>
          <p:nvPr>
            <p:ph type="title"/>
          </p:nvPr>
        </p:nvSpPr>
        <p:spPr/>
        <p:txBody>
          <a:bodyPr/>
          <a:lstStyle/>
          <a:p>
            <a:pPr eaLnBrk="1" hangingPunct="1"/>
            <a:endParaRPr lang="en-GB"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AF215E"/>
        </a:solidFill>
        <a:effectLst/>
      </p:bgPr>
    </p:bg>
    <p:spTree>
      <p:nvGrpSpPr>
        <p:cNvPr id="1" name=""/>
        <p:cNvGrpSpPr/>
        <p:nvPr/>
      </p:nvGrpSpPr>
      <p:grpSpPr>
        <a:xfrm>
          <a:off x="0" y="0"/>
          <a:ext cx="0" cy="0"/>
          <a:chOff x="0" y="0"/>
          <a:chExt cx="0" cy="0"/>
        </a:xfrm>
      </p:grpSpPr>
      <p:graphicFrame>
        <p:nvGraphicFramePr>
          <p:cNvPr id="100354" name="Object 3"/>
          <p:cNvGraphicFramePr>
            <a:graphicFrameLocks noGrp="1" noChangeAspect="1"/>
          </p:cNvGraphicFramePr>
          <p:nvPr>
            <p:ph idx="1"/>
          </p:nvPr>
        </p:nvGraphicFramePr>
        <p:xfrm>
          <a:off x="2606675" y="2719388"/>
          <a:ext cx="3644900" cy="673100"/>
        </p:xfrm>
        <a:graphic>
          <a:graphicData uri="http://schemas.openxmlformats.org/presentationml/2006/ole">
            <p:oleObj spid="_x0000_s100354" name="Packager Shell Object" showAsIcon="1" r:id="rId3" imgW="3644900" imgH="673100" progId="Package">
              <p:embed/>
            </p:oleObj>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idx="1"/>
          </p:nvPr>
        </p:nvSpPr>
        <p:spPr/>
        <p:txBody>
          <a:bodyPr/>
          <a:lstStyle/>
          <a:p>
            <a:pPr eaLnBrk="1" hangingPunct="1"/>
            <a:endParaRPr lang="en-GB" smtClean="0"/>
          </a:p>
        </p:txBody>
      </p:sp>
      <p:sp>
        <p:nvSpPr>
          <p:cNvPr id="101378" name="Rectangle 2"/>
          <p:cNvSpPr>
            <a:spLocks noGrp="1" noChangeArrowheads="1"/>
          </p:cNvSpPr>
          <p:nvPr>
            <p:ph type="title"/>
          </p:nvPr>
        </p:nvSpPr>
        <p:spPr/>
        <p:txBody>
          <a:bodyPr/>
          <a:lstStyle/>
          <a:p>
            <a:pPr eaLnBrk="1" hangingPunct="1"/>
            <a:endParaRPr lang="en-GB" smtClean="0"/>
          </a:p>
        </p:txBody>
      </p:sp>
      <p:pic>
        <p:nvPicPr>
          <p:cNvPr id="101380" name="Picture 4" descr="99"/>
          <p:cNvPicPr>
            <a:picLocks noChangeAspect="1" noChangeArrowheads="1"/>
          </p:cNvPicPr>
          <p:nvPr/>
        </p:nvPicPr>
        <p:blipFill>
          <a:blip r:embed="rId2"/>
          <a:srcRect/>
          <a:stretch>
            <a:fillRect/>
          </a:stretch>
        </p:blipFill>
        <p:spPr bwMode="auto">
          <a:xfrm>
            <a:off x="-73025" y="1412875"/>
            <a:ext cx="9217025"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idx="1"/>
          </p:nvPr>
        </p:nvSpPr>
        <p:spPr/>
        <p:txBody>
          <a:bodyPr/>
          <a:lstStyle/>
          <a:p>
            <a:pPr eaLnBrk="1" hangingPunct="1">
              <a:lnSpc>
                <a:spcPct val="90000"/>
              </a:lnSpc>
            </a:pPr>
            <a:r>
              <a:rPr lang="en-GB" sz="2800" smtClean="0"/>
              <a:t> Normal uterus is anterverted, pear shaped firm &amp; freely mobile.</a:t>
            </a:r>
          </a:p>
          <a:p>
            <a:pPr eaLnBrk="1" hangingPunct="1">
              <a:lnSpc>
                <a:spcPct val="90000"/>
              </a:lnSpc>
              <a:buFontTx/>
              <a:buNone/>
            </a:pPr>
            <a:r>
              <a:rPr lang="en-GB" sz="2800" smtClean="0"/>
              <a:t>                                                                     FIND OUT-</a:t>
            </a:r>
          </a:p>
          <a:p>
            <a:pPr eaLnBrk="1" hangingPunct="1">
              <a:lnSpc>
                <a:spcPct val="90000"/>
              </a:lnSpc>
              <a:buFontTx/>
              <a:buNone/>
            </a:pPr>
            <a:r>
              <a:rPr lang="en-GB" sz="2800" smtClean="0"/>
              <a:t>                     - Uterine outline - regularity</a:t>
            </a:r>
          </a:p>
          <a:p>
            <a:pPr eaLnBrk="1" hangingPunct="1">
              <a:lnSpc>
                <a:spcPct val="90000"/>
              </a:lnSpc>
              <a:buFontTx/>
              <a:buNone/>
            </a:pPr>
            <a:r>
              <a:rPr lang="en-GB" sz="2800" smtClean="0"/>
              <a:t>                     -  position</a:t>
            </a:r>
          </a:p>
          <a:p>
            <a:pPr eaLnBrk="1" hangingPunct="1">
              <a:lnSpc>
                <a:spcPct val="90000"/>
              </a:lnSpc>
              <a:buFontTx/>
              <a:buNone/>
            </a:pPr>
            <a:r>
              <a:rPr lang="en-GB" sz="2800" smtClean="0"/>
              <a:t>                     -  size</a:t>
            </a:r>
          </a:p>
          <a:p>
            <a:pPr eaLnBrk="1" hangingPunct="1">
              <a:lnSpc>
                <a:spcPct val="90000"/>
              </a:lnSpc>
              <a:buFontTx/>
              <a:buNone/>
            </a:pPr>
            <a:r>
              <a:rPr lang="en-GB" sz="2800" smtClean="0"/>
              <a:t>                     -  Shape</a:t>
            </a:r>
          </a:p>
          <a:p>
            <a:pPr eaLnBrk="1" hangingPunct="1">
              <a:lnSpc>
                <a:spcPct val="90000"/>
              </a:lnSpc>
              <a:buFontTx/>
              <a:buNone/>
            </a:pPr>
            <a:r>
              <a:rPr lang="en-GB" sz="2800" smtClean="0"/>
              <a:t>                     -  consistency</a:t>
            </a:r>
          </a:p>
          <a:p>
            <a:pPr eaLnBrk="1" hangingPunct="1">
              <a:lnSpc>
                <a:spcPct val="90000"/>
              </a:lnSpc>
              <a:buFontTx/>
              <a:buNone/>
            </a:pPr>
            <a:r>
              <a:rPr lang="en-GB" sz="2800" smtClean="0"/>
              <a:t>                     -  mobility</a:t>
            </a:r>
          </a:p>
          <a:p>
            <a:pPr eaLnBrk="1" hangingPunct="1">
              <a:lnSpc>
                <a:spcPct val="90000"/>
              </a:lnSpc>
            </a:pPr>
            <a:endParaRPr lang="en-GB" sz="2800" smtClean="0"/>
          </a:p>
          <a:p>
            <a:pPr eaLnBrk="1" hangingPunct="1">
              <a:lnSpc>
                <a:spcPct val="90000"/>
              </a:lnSpc>
            </a:pPr>
            <a:endParaRPr lang="en-US" sz="280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idx="1"/>
          </p:nvPr>
        </p:nvSpPr>
        <p:spPr/>
        <p:txBody>
          <a:bodyPr/>
          <a:lstStyle/>
          <a:p>
            <a:pPr eaLnBrk="1" hangingPunct="1">
              <a:lnSpc>
                <a:spcPct val="90000"/>
              </a:lnSpc>
            </a:pPr>
            <a:r>
              <a:rPr lang="en-GB" sz="2800" smtClean="0"/>
              <a:t>Non pregnant uterus    -   Firm</a:t>
            </a:r>
          </a:p>
          <a:p>
            <a:pPr eaLnBrk="1" hangingPunct="1">
              <a:lnSpc>
                <a:spcPct val="90000"/>
              </a:lnSpc>
            </a:pPr>
            <a:r>
              <a:rPr lang="en-GB" sz="2800" smtClean="0">
                <a:solidFill>
                  <a:srgbClr val="FF0000"/>
                </a:solidFill>
              </a:rPr>
              <a:t>Pregnant uterus            </a:t>
            </a:r>
            <a:r>
              <a:rPr lang="en-GB" sz="2800" smtClean="0"/>
              <a:t>-   Uniformly 							enlarged &amp; soft</a:t>
            </a:r>
          </a:p>
          <a:p>
            <a:pPr eaLnBrk="1" hangingPunct="1">
              <a:lnSpc>
                <a:spcPct val="90000"/>
              </a:lnSpc>
              <a:buFontTx/>
              <a:buNone/>
            </a:pPr>
            <a:r>
              <a:rPr lang="en-GB" sz="2800" smtClean="0"/>
              <a:t>                        </a:t>
            </a:r>
          </a:p>
          <a:p>
            <a:pPr eaLnBrk="1" hangingPunct="1">
              <a:lnSpc>
                <a:spcPct val="90000"/>
              </a:lnSpc>
            </a:pPr>
            <a:r>
              <a:rPr lang="en-GB" sz="2800" smtClean="0"/>
              <a:t>At 8-10 weeks of gestation   - Hegars’s sign, 			softening&amp;Compressibility of 				uterus</a:t>
            </a:r>
          </a:p>
          <a:p>
            <a:pPr eaLnBrk="1" hangingPunct="1">
              <a:lnSpc>
                <a:spcPct val="90000"/>
              </a:lnSpc>
            </a:pPr>
            <a:endParaRPr lang="en-GB" sz="2800" smtClean="0"/>
          </a:p>
          <a:p>
            <a:pPr eaLnBrk="1" hangingPunct="1">
              <a:lnSpc>
                <a:spcPct val="90000"/>
              </a:lnSpc>
            </a:pPr>
            <a:r>
              <a:rPr lang="en-GB" sz="2800" smtClean="0"/>
              <a:t>In uterine tumor             -  Firm &amp; irregularly enlarged (fibroid) </a:t>
            </a:r>
            <a:endParaRPr lang="en-US" sz="2800"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p:txBody>
          <a:bodyPr/>
          <a:lstStyle/>
          <a:p>
            <a:pPr eaLnBrk="1" hangingPunct="1"/>
            <a:endParaRPr lang="en-GB" smtClean="0"/>
          </a:p>
        </p:txBody>
      </p:sp>
      <p:sp>
        <p:nvSpPr>
          <p:cNvPr id="104450" name="Rectangle 2"/>
          <p:cNvSpPr>
            <a:spLocks noGrp="1" noChangeArrowheads="1"/>
          </p:cNvSpPr>
          <p:nvPr>
            <p:ph type="title"/>
          </p:nvPr>
        </p:nvSpPr>
        <p:spPr/>
        <p:txBody>
          <a:bodyPr/>
          <a:lstStyle/>
          <a:p>
            <a:pPr eaLnBrk="1" hangingPunct="1"/>
            <a:endParaRPr lang="en-GB" smtClean="0"/>
          </a:p>
        </p:txBody>
      </p:sp>
      <p:pic>
        <p:nvPicPr>
          <p:cNvPr id="104452" name="Picture 4" descr="120"/>
          <p:cNvPicPr>
            <a:picLocks noChangeAspect="1" noChangeArrowheads="1"/>
          </p:cNvPicPr>
          <p:nvPr/>
        </p:nvPicPr>
        <p:blipFill>
          <a:blip r:embed="rId2"/>
          <a:srcRect/>
          <a:stretch>
            <a:fillRect/>
          </a:stretch>
        </p:blipFill>
        <p:spPr bwMode="auto">
          <a:xfrm>
            <a:off x="323850" y="1039813"/>
            <a:ext cx="8820150" cy="461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idx="1"/>
          </p:nvPr>
        </p:nvSpPr>
        <p:spPr>
          <a:xfrm>
            <a:off x="685800" y="1295400"/>
            <a:ext cx="7989888" cy="4648200"/>
          </a:xfrm>
        </p:spPr>
        <p:txBody>
          <a:bodyPr/>
          <a:lstStyle/>
          <a:p>
            <a:pPr eaLnBrk="1" hangingPunct="1"/>
            <a:r>
              <a:rPr lang="en-GB" smtClean="0"/>
              <a:t> Palpate right &amp; left lateral fornix </a:t>
            </a:r>
          </a:p>
          <a:p>
            <a:pPr eaLnBrk="1" hangingPunct="1"/>
            <a:r>
              <a:rPr lang="en-GB" smtClean="0"/>
              <a:t>Simultaneously palpate with abdominal</a:t>
            </a:r>
          </a:p>
          <a:p>
            <a:pPr eaLnBrk="1" hangingPunct="1">
              <a:buFontTx/>
              <a:buNone/>
            </a:pPr>
            <a:r>
              <a:rPr lang="en-GB" smtClean="0"/>
              <a:t>   Hand on respective right or left lower quadrent by exerting Counter pressure Downward.</a:t>
            </a:r>
          </a:p>
          <a:p>
            <a:pPr eaLnBrk="1" hangingPunct="1">
              <a:buFontTx/>
              <a:buNone/>
            </a:pPr>
            <a:endParaRPr lang="en-GB" smtClean="0"/>
          </a:p>
          <a:p>
            <a:pPr eaLnBrk="1" hangingPunct="1"/>
            <a:r>
              <a:rPr lang="en-GB" smtClean="0"/>
              <a:t>Normal tube &amp; ovary are not palpable. </a:t>
            </a:r>
            <a:endParaRPr lang="en-US" smtClean="0"/>
          </a:p>
        </p:txBody>
      </p:sp>
      <p:sp>
        <p:nvSpPr>
          <p:cNvPr id="105475" name="Rectangle 4"/>
          <p:cNvSpPr>
            <a:spLocks noGrp="1" noChangeArrowheads="1"/>
          </p:cNvSpPr>
          <p:nvPr>
            <p:ph type="title"/>
          </p:nvPr>
        </p:nvSpPr>
        <p:spPr/>
        <p:txBody>
          <a:bodyPr/>
          <a:lstStyle/>
          <a:p>
            <a:pPr eaLnBrk="1" hangingPunct="1"/>
            <a:r>
              <a:rPr lang="en-GB" sz="3200" smtClean="0"/>
              <a:t>PALPATION OF UTERINE APPENDAGES</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2540</TotalTime>
  <Words>2122</Words>
  <Application>Microsoft Office PowerPoint</Application>
  <PresentationFormat>On-screen Show (4:3)</PresentationFormat>
  <Paragraphs>424</Paragraphs>
  <Slides>125</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125</vt:i4>
      </vt:variant>
    </vt:vector>
  </HeadingPairs>
  <TitlesOfParts>
    <vt:vector size="131" baseType="lpstr">
      <vt:lpstr>Times New Roman</vt:lpstr>
      <vt:lpstr>Arial</vt:lpstr>
      <vt:lpstr>Tahoma</vt:lpstr>
      <vt:lpstr>Symbol</vt:lpstr>
      <vt:lpstr>Concourse</vt:lpstr>
      <vt:lpstr>Package</vt:lpstr>
      <vt:lpstr>PELVIC EXAMINATION</vt:lpstr>
      <vt:lpstr>Slide 2</vt:lpstr>
      <vt:lpstr>It includes,</vt:lpstr>
      <vt:lpstr>Pre-requisites are,</vt:lpstr>
      <vt:lpstr>Requirements </vt:lpstr>
      <vt:lpstr>Position of the patient for pelvic examination</vt:lpstr>
      <vt:lpstr>Positions</vt:lpstr>
      <vt:lpstr>Position of the physician for pelvic examination</vt:lpstr>
      <vt:lpstr>Slide 9</vt:lpstr>
      <vt:lpstr>Slide 10</vt:lpstr>
      <vt:lpstr>Slide 11</vt:lpstr>
      <vt:lpstr>Slide 12</vt:lpstr>
      <vt:lpstr>Components of pelvic examination are</vt:lpstr>
      <vt:lpstr>Inspection of the vulva </vt:lpstr>
      <vt:lpstr>Slide 15</vt:lpstr>
      <vt:lpstr>Slide 16</vt:lpstr>
      <vt:lpstr>Inspection of the vulva</vt:lpstr>
      <vt:lpstr>Mons pubis</vt:lpstr>
      <vt:lpstr>Labia majora</vt:lpstr>
      <vt:lpstr>Labia minora</vt:lpstr>
      <vt:lpstr>Clitoris </vt:lpstr>
      <vt:lpstr>Vestibule</vt:lpstr>
      <vt:lpstr>urethral opening</vt:lpstr>
      <vt:lpstr>Vaginal orifice</vt:lpstr>
      <vt:lpstr>Inspection of the vulva</vt:lpstr>
      <vt:lpstr>anatomical abnormalities </vt:lpstr>
      <vt:lpstr>Skin abnormalities</vt:lpstr>
      <vt:lpstr>Palpable pathology</vt:lpstr>
      <vt:lpstr>Slide 29</vt:lpstr>
      <vt:lpstr>Slide 30</vt:lpstr>
      <vt:lpstr>Character of visible vaginal discharge </vt:lpstr>
      <vt:lpstr>Condition of external urethral meatus </vt:lpstr>
      <vt:lpstr>Character of hymen </vt:lpstr>
      <vt:lpstr>genital prolapse</vt:lpstr>
      <vt:lpstr>Slide 35</vt:lpstr>
      <vt:lpstr>Slide 36</vt:lpstr>
      <vt:lpstr>incontinence</vt:lpstr>
      <vt:lpstr>Haemorrhoids</vt:lpstr>
      <vt:lpstr>Anal fissure</vt:lpstr>
      <vt:lpstr> Fistula</vt:lpstr>
      <vt:lpstr>Slide 41</vt:lpstr>
      <vt:lpstr>INSPECTION OF VAGINA &amp; CERVIX</vt:lpstr>
      <vt:lpstr>INSPECTION OF VAGINA &amp; CERVIX</vt:lpstr>
      <vt:lpstr>Slide 44</vt:lpstr>
      <vt:lpstr>Slide 45</vt:lpstr>
      <vt:lpstr>1. Cusco’s speculum</vt:lpstr>
      <vt:lpstr>Slide 47</vt:lpstr>
      <vt:lpstr>Procedure</vt:lpstr>
      <vt:lpstr>Slide 49</vt:lpstr>
      <vt:lpstr>Slide 50</vt:lpstr>
      <vt:lpstr>Vagina appearance</vt:lpstr>
      <vt:lpstr>Slide 52</vt:lpstr>
      <vt:lpstr>Slide 53</vt:lpstr>
      <vt:lpstr>Slide 54</vt:lpstr>
      <vt:lpstr>Slide 55</vt:lpstr>
      <vt:lpstr>Slide 56</vt:lpstr>
      <vt:lpstr>Slide 57</vt:lpstr>
      <vt:lpstr>Trichomoniasis</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 2. Sim’s speculum or Duckbill speculum                             &amp;            Anterior vaginal wall retractor </vt:lpstr>
      <vt:lpstr>Slide 75</vt:lpstr>
      <vt:lpstr> Inspection of the anterior vaginal wall </vt:lpstr>
      <vt:lpstr> 3. Ferguson’s speculum</vt:lpstr>
      <vt:lpstr>Slide 78</vt:lpstr>
      <vt:lpstr>Pap smear</vt:lpstr>
      <vt:lpstr>Pap’s smear</vt:lpstr>
      <vt:lpstr>Pap’s smear collection</vt:lpstr>
      <vt:lpstr>Slide 82</vt:lpstr>
      <vt:lpstr>DIGITAL EXAMINATION</vt:lpstr>
      <vt:lpstr>DIGITAL EXAMINATION                                                                 </vt:lpstr>
      <vt:lpstr>Procedure </vt:lpstr>
      <vt:lpstr>Palpation of vagina &amp; cervix </vt:lpstr>
      <vt:lpstr>Vaginal cervix</vt:lpstr>
      <vt:lpstr>BIMANUAL EXAMINATION</vt:lpstr>
      <vt:lpstr>BIMANUAL EXAMINATION </vt:lpstr>
      <vt:lpstr>Slide 90</vt:lpstr>
      <vt:lpstr>Procedure</vt:lpstr>
      <vt:lpstr>Slide 92</vt:lpstr>
      <vt:lpstr>Slide 93</vt:lpstr>
      <vt:lpstr>Slide 94</vt:lpstr>
      <vt:lpstr>Slide 95</vt:lpstr>
      <vt:lpstr>Slide 96</vt:lpstr>
      <vt:lpstr>Slide 97</vt:lpstr>
      <vt:lpstr>Slide 98</vt:lpstr>
      <vt:lpstr>PALPATION OF UTERINE APPENDAGES</vt:lpstr>
      <vt:lpstr>Slide 100</vt:lpstr>
      <vt:lpstr>In case of obstetrics - </vt:lpstr>
      <vt:lpstr> (3) Hegar's sign. </vt:lpstr>
      <vt:lpstr>Slide 103</vt:lpstr>
      <vt:lpstr> Internal Ballottement.</vt:lpstr>
      <vt:lpstr>Slide 105</vt:lpstr>
      <vt:lpstr>Slide 106</vt:lpstr>
      <vt:lpstr>RECTAL OR  RECTO ABDOMINAL EXAMINATION</vt:lpstr>
      <vt:lpstr>RECTAL OR  RECTO ABDOMINAL EXAMINATION</vt:lpstr>
      <vt:lpstr>Slide 109</vt:lpstr>
      <vt:lpstr>Procedure</vt:lpstr>
      <vt:lpstr>RECTAL EXAMINATION</vt:lpstr>
      <vt:lpstr>Pt with rectal symptoms like -</vt:lpstr>
      <vt:lpstr>Chronic anal fissure</vt:lpstr>
      <vt:lpstr>RECTO VAGINAL EXAMINATION</vt:lpstr>
      <vt:lpstr>RECTO VAGINAL EXAMINATION </vt:lpstr>
      <vt:lpstr>End </vt:lpstr>
      <vt:lpstr>Pelvic examination check list</vt:lpstr>
      <vt:lpstr>Slide 118</vt:lpstr>
      <vt:lpstr>Slide 119</vt:lpstr>
      <vt:lpstr>Slide 120</vt:lpstr>
      <vt:lpstr>Slide 121</vt:lpstr>
      <vt:lpstr>Slide 122</vt:lpstr>
      <vt:lpstr>Slide 123</vt:lpstr>
      <vt:lpstr>Slide 124</vt:lpstr>
      <vt:lpstr>Slide 125</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PELVIC EXAMINATION</dc:title>
  <dc:creator>Dr.Santhi John</dc:creator>
  <cp:lastModifiedBy>New</cp:lastModifiedBy>
  <cp:revision>76</cp:revision>
  <dcterms:created xsi:type="dcterms:W3CDTF">2006-09-02T16:42:15Z</dcterms:created>
  <dcterms:modified xsi:type="dcterms:W3CDTF">2019-08-17T11:46:51Z</dcterms:modified>
</cp:coreProperties>
</file>